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
  </p:notesMasterIdLst>
  <p:sldIdLst>
    <p:sldId id="256" r:id="rId5"/>
  </p:sldIdLst>
  <p:sldSz cx="43891200" cy="32918400"/>
  <p:notesSz cx="32099250" cy="42208450"/>
  <p:embeddedFontLst>
    <p:embeddedFont>
      <p:font typeface="Calibri" panose="020F0502020204030204" pitchFamily="34" charset="0"/>
      <p:regular r:id="rId7"/>
      <p:bold r:id="rId8"/>
      <p:italic r:id="rId9"/>
      <p:boldItalic r:id="rId10"/>
    </p:embeddedFont>
    <p:embeddedFont>
      <p:font typeface="Times" panose="02020603050405020304" pitchFamily="18" charset="0"/>
      <p:regular r:id="rId11"/>
      <p:bold r:id="rId12"/>
      <p:italic r:id="rId13"/>
      <p:boldItalic r:id="rId14"/>
    </p:embeddedFont>
  </p:embeddedFontLst>
  <p:defaultTextStyle>
    <a:defPPr>
      <a:defRPr lang="en-US"/>
    </a:defPPr>
    <a:lvl1pPr algn="ctr" rtl="0" fontAlgn="base">
      <a:spcBef>
        <a:spcPct val="0"/>
      </a:spcBef>
      <a:spcAft>
        <a:spcPct val="0"/>
      </a:spcAft>
      <a:defRPr sz="7200" kern="1200">
        <a:solidFill>
          <a:schemeClr val="tx1"/>
        </a:solidFill>
        <a:latin typeface="Arial" charset="0"/>
        <a:ea typeface="+mn-ea"/>
        <a:cs typeface="+mn-cs"/>
      </a:defRPr>
    </a:lvl1pPr>
    <a:lvl2pPr marL="521087" indent="-129252" algn="ctr" rtl="0" fontAlgn="base">
      <a:spcBef>
        <a:spcPct val="0"/>
      </a:spcBef>
      <a:spcAft>
        <a:spcPct val="0"/>
      </a:spcAft>
      <a:defRPr sz="7200" kern="1200">
        <a:solidFill>
          <a:schemeClr val="tx1"/>
        </a:solidFill>
        <a:latin typeface="Arial" charset="0"/>
        <a:ea typeface="+mn-ea"/>
        <a:cs typeface="+mn-cs"/>
      </a:defRPr>
    </a:lvl2pPr>
    <a:lvl3pPr marL="1043534" indent="-259864" algn="ctr" rtl="0" fontAlgn="base">
      <a:spcBef>
        <a:spcPct val="0"/>
      </a:spcBef>
      <a:spcAft>
        <a:spcPct val="0"/>
      </a:spcAft>
      <a:defRPr sz="7200" kern="1200">
        <a:solidFill>
          <a:schemeClr val="tx1"/>
        </a:solidFill>
        <a:latin typeface="Arial" charset="0"/>
        <a:ea typeface="+mn-ea"/>
        <a:cs typeface="+mn-cs"/>
      </a:defRPr>
    </a:lvl3pPr>
    <a:lvl4pPr marL="1565980" indent="-390476" algn="ctr" rtl="0" fontAlgn="base">
      <a:spcBef>
        <a:spcPct val="0"/>
      </a:spcBef>
      <a:spcAft>
        <a:spcPct val="0"/>
      </a:spcAft>
      <a:defRPr sz="7200" kern="1200">
        <a:solidFill>
          <a:schemeClr val="tx1"/>
        </a:solidFill>
        <a:latin typeface="Arial" charset="0"/>
        <a:ea typeface="+mn-ea"/>
        <a:cs typeface="+mn-cs"/>
      </a:defRPr>
    </a:lvl4pPr>
    <a:lvl5pPr marL="2088427" indent="-521087" algn="ctr" rtl="0" fontAlgn="base">
      <a:spcBef>
        <a:spcPct val="0"/>
      </a:spcBef>
      <a:spcAft>
        <a:spcPct val="0"/>
      </a:spcAft>
      <a:defRPr sz="7200" kern="1200">
        <a:solidFill>
          <a:schemeClr val="tx1"/>
        </a:solidFill>
        <a:latin typeface="Arial" charset="0"/>
        <a:ea typeface="+mn-ea"/>
        <a:cs typeface="+mn-cs"/>
      </a:defRPr>
    </a:lvl5pPr>
    <a:lvl6pPr marL="1959175" algn="l" defTabSz="783670" rtl="0" eaLnBrk="1" latinLnBrk="0" hangingPunct="1">
      <a:defRPr sz="7200" kern="1200">
        <a:solidFill>
          <a:schemeClr val="tx1"/>
        </a:solidFill>
        <a:latin typeface="Arial" charset="0"/>
        <a:ea typeface="+mn-ea"/>
        <a:cs typeface="+mn-cs"/>
      </a:defRPr>
    </a:lvl6pPr>
    <a:lvl7pPr marL="2351010" algn="l" defTabSz="783670" rtl="0" eaLnBrk="1" latinLnBrk="0" hangingPunct="1">
      <a:defRPr sz="7200" kern="1200">
        <a:solidFill>
          <a:schemeClr val="tx1"/>
        </a:solidFill>
        <a:latin typeface="Arial" charset="0"/>
        <a:ea typeface="+mn-ea"/>
        <a:cs typeface="+mn-cs"/>
      </a:defRPr>
    </a:lvl7pPr>
    <a:lvl8pPr marL="2742847" algn="l" defTabSz="783670" rtl="0" eaLnBrk="1" latinLnBrk="0" hangingPunct="1">
      <a:defRPr sz="7200" kern="1200">
        <a:solidFill>
          <a:schemeClr val="tx1"/>
        </a:solidFill>
        <a:latin typeface="Arial" charset="0"/>
        <a:ea typeface="+mn-ea"/>
        <a:cs typeface="+mn-cs"/>
      </a:defRPr>
    </a:lvl8pPr>
    <a:lvl9pPr marL="3134680" algn="l" defTabSz="783670" rtl="0" eaLnBrk="1" latinLnBrk="0" hangingPunct="1">
      <a:defRPr sz="7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rdon, Stacey" initials="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82E"/>
    <a:srgbClr val="3B1570"/>
    <a:srgbClr val="552B8C"/>
    <a:srgbClr val="4D2683"/>
    <a:srgbClr val="FFC82E"/>
    <a:srgbClr val="543481"/>
    <a:srgbClr val="4A2A76"/>
    <a:srgbClr val="51317F"/>
    <a:srgbClr val="E8E8E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CA0F5-AB48-4507-A55C-BF3AE9090E27}" v="1" dt="2020-04-01T11:31:13.424"/>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353" autoAdjust="0"/>
    <p:restoredTop sz="96433" autoAdjust="0"/>
  </p:normalViewPr>
  <p:slideViewPr>
    <p:cSldViewPr>
      <p:cViewPr>
        <p:scale>
          <a:sx n="30" d="100"/>
          <a:sy n="30" d="100"/>
        </p:scale>
        <p:origin x="211" y="-3235"/>
      </p:cViewPr>
      <p:guideLst>
        <p:guide orient="horz" pos="10368"/>
        <p:guide pos="138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dge, Ryan Douglas" userId="6a466a01-1b8e-4a7e-b6dc-7d762856cdf1" providerId="ADAL" clId="{47F8CE85-35DA-4DD0-90A1-EDA2305FA54B}"/>
    <pc:docChg chg="undo modSld">
      <pc:chgData name="Wedge, Ryan Douglas" userId="6a466a01-1b8e-4a7e-b6dc-7d762856cdf1" providerId="ADAL" clId="{47F8CE85-35DA-4DD0-90A1-EDA2305FA54B}" dt="2020-04-01T11:32:08.985" v="37" actId="1036"/>
      <pc:docMkLst>
        <pc:docMk/>
      </pc:docMkLst>
      <pc:sldChg chg="modSp">
        <pc:chgData name="Wedge, Ryan Douglas" userId="6a466a01-1b8e-4a7e-b6dc-7d762856cdf1" providerId="ADAL" clId="{47F8CE85-35DA-4DD0-90A1-EDA2305FA54B}" dt="2020-04-01T11:32:08.985" v="37" actId="1036"/>
        <pc:sldMkLst>
          <pc:docMk/>
          <pc:sldMk cId="0" sldId="256"/>
        </pc:sldMkLst>
        <pc:spChg chg="mod">
          <ac:chgData name="Wedge, Ryan Douglas" userId="6a466a01-1b8e-4a7e-b6dc-7d762856cdf1" providerId="ADAL" clId="{47F8CE85-35DA-4DD0-90A1-EDA2305FA54B}" dt="2020-04-01T11:30:19.346" v="7" actId="1036"/>
          <ac:spMkLst>
            <pc:docMk/>
            <pc:sldMk cId="0" sldId="256"/>
            <ac:spMk id="2" creationId="{E6439FED-F3FC-466E-957B-E8573E84674E}"/>
          </ac:spMkLst>
        </pc:spChg>
        <pc:spChg chg="mod">
          <ac:chgData name="Wedge, Ryan Douglas" userId="6a466a01-1b8e-4a7e-b6dc-7d762856cdf1" providerId="ADAL" clId="{47F8CE85-35DA-4DD0-90A1-EDA2305FA54B}" dt="2020-04-01T11:32:08.985" v="37" actId="1036"/>
          <ac:spMkLst>
            <pc:docMk/>
            <pc:sldMk cId="0" sldId="256"/>
            <ac:spMk id="10" creationId="{0562D538-52D7-4D16-A914-16592BE51E13}"/>
          </ac:spMkLst>
        </pc:spChg>
        <pc:spChg chg="mod">
          <ac:chgData name="Wedge, Ryan Douglas" userId="6a466a01-1b8e-4a7e-b6dc-7d762856cdf1" providerId="ADAL" clId="{47F8CE85-35DA-4DD0-90A1-EDA2305FA54B}" dt="2020-04-01T11:31:24.456" v="19" actId="1035"/>
          <ac:spMkLst>
            <pc:docMk/>
            <pc:sldMk cId="0" sldId="256"/>
            <ac:spMk id="11" creationId="{792529F3-BD7D-4096-B6AB-5056A8E0FCF1}"/>
          </ac:spMkLst>
        </pc:spChg>
        <pc:spChg chg="mod">
          <ac:chgData name="Wedge, Ryan Douglas" userId="6a466a01-1b8e-4a7e-b6dc-7d762856cdf1" providerId="ADAL" clId="{47F8CE85-35DA-4DD0-90A1-EDA2305FA54B}" dt="2020-04-01T11:32:02.866" v="31" actId="1035"/>
          <ac:spMkLst>
            <pc:docMk/>
            <pc:sldMk cId="0" sldId="256"/>
            <ac:spMk id="2059" creationId="{00000000-0000-0000-0000-000000000000}"/>
          </ac:spMkLst>
        </pc:spChg>
        <pc:spChg chg="mod">
          <ac:chgData name="Wedge, Ryan Douglas" userId="6a466a01-1b8e-4a7e-b6dc-7d762856cdf1" providerId="ADAL" clId="{47F8CE85-35DA-4DD0-90A1-EDA2305FA54B}" dt="2020-04-01T11:30:32.231" v="11" actId="1036"/>
          <ac:spMkLst>
            <pc:docMk/>
            <pc:sldMk cId="0" sldId="256"/>
            <ac:spMk id="2068" creationId="{00000000-0000-0000-0000-000000000000}"/>
          </ac:spMkLst>
        </pc:spChg>
        <pc:graphicFrameChg chg="mod modGraphic">
          <ac:chgData name="Wedge, Ryan Douglas" userId="6a466a01-1b8e-4a7e-b6dc-7d762856cdf1" providerId="ADAL" clId="{47F8CE85-35DA-4DD0-90A1-EDA2305FA54B}" dt="2020-04-01T11:31:27.838" v="22" actId="1036"/>
          <ac:graphicFrameMkLst>
            <pc:docMk/>
            <pc:sldMk cId="0" sldId="256"/>
            <ac:graphicFrameMk id="19" creationId="{5B097346-D0E0-4D4E-8E3F-9087693BE72F}"/>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cintosh%20HD:Users:hayekm09:Desktop:RACW-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Peak Knee</a:t>
            </a:r>
            <a:r>
              <a:rPr lang="en-US" baseline="0"/>
              <a:t> Adduction Angle</a:t>
            </a:r>
            <a:endParaRPr lang="en-US"/>
          </a:p>
        </c:rich>
      </c:tx>
      <c:overlay val="0"/>
      <c:spPr>
        <a:noFill/>
        <a:ln w="25400">
          <a:noFill/>
        </a:ln>
      </c:spPr>
    </c:title>
    <c:autoTitleDeleted val="0"/>
    <c:plotArea>
      <c:layout>
        <c:manualLayout>
          <c:layoutTarget val="inner"/>
          <c:xMode val="edge"/>
          <c:yMode val="edge"/>
          <c:x val="5.3918562446696697E-2"/>
          <c:y val="0.23184079601989999"/>
          <c:w val="0.73041611297328402"/>
          <c:h val="0.70845771144278602"/>
        </c:manualLayout>
      </c:layout>
      <c:lineChart>
        <c:grouping val="standard"/>
        <c:varyColors val="0"/>
        <c:ser>
          <c:idx val="0"/>
          <c:order val="0"/>
          <c:tx>
            <c:v>Female</c:v>
          </c:tx>
          <c:spPr>
            <a:ln w="25400">
              <a:solidFill>
                <a:srgbClr val="FCF305"/>
              </a:solidFill>
              <a:prstDash val="solid"/>
            </a:ln>
          </c:spPr>
          <c:marker>
            <c:spPr>
              <a:solidFill>
                <a:srgbClr val="4F81BD"/>
              </a:solidFill>
              <a:ln>
                <a:solidFill>
                  <a:srgbClr val="FCF305"/>
                </a:solidFill>
                <a:prstDash val="solid"/>
              </a:ln>
            </c:spPr>
          </c:marker>
          <c:dPt>
            <c:idx val="0"/>
            <c:marker>
              <c:spPr>
                <a:solidFill>
                  <a:srgbClr val="FFFF00"/>
                </a:solidFill>
                <a:ln>
                  <a:solidFill>
                    <a:srgbClr val="FFFF00"/>
                  </a:solidFill>
                </a:ln>
              </c:spPr>
            </c:marker>
            <c:bubble3D val="0"/>
            <c:extLst>
              <c:ext xmlns:c16="http://schemas.microsoft.com/office/drawing/2014/chart" uri="{C3380CC4-5D6E-409C-BE32-E72D297353CC}">
                <c16:uniqueId val="{00000000-3949-460D-B258-4869D5283BC0}"/>
              </c:ext>
            </c:extLst>
          </c:dPt>
          <c:dPt>
            <c:idx val="1"/>
            <c:marker>
              <c:spPr>
                <a:solidFill>
                  <a:srgbClr val="FFFF00"/>
                </a:solidFill>
                <a:ln>
                  <a:solidFill>
                    <a:srgbClr val="FFFF00"/>
                  </a:solidFill>
                </a:ln>
              </c:spPr>
            </c:marker>
            <c:bubble3D val="0"/>
            <c:extLst>
              <c:ext xmlns:c16="http://schemas.microsoft.com/office/drawing/2014/chart" uri="{C3380CC4-5D6E-409C-BE32-E72D297353CC}">
                <c16:uniqueId val="{00000001-3949-460D-B258-4869D5283BC0}"/>
              </c:ext>
            </c:extLst>
          </c:dPt>
          <c:errBars>
            <c:errDir val="y"/>
            <c:errBarType val="both"/>
            <c:errValType val="cust"/>
            <c:noEndCap val="0"/>
            <c:plus>
              <c:numRef>
                <c:f>Sheet1!$B$69:$C$69</c:f>
                <c:numCache>
                  <c:formatCode>General</c:formatCode>
                  <c:ptCount val="2"/>
                  <c:pt idx="0">
                    <c:v>0.93102860749488203</c:v>
                  </c:pt>
                  <c:pt idx="1">
                    <c:v>0.92459322269362298</c:v>
                  </c:pt>
                </c:numCache>
              </c:numRef>
            </c:plus>
            <c:minus>
              <c:numLit>
                <c:formatCode>General</c:formatCode>
                <c:ptCount val="1"/>
                <c:pt idx="0">
                  <c:v>1</c:v>
                </c:pt>
              </c:numLit>
            </c:minus>
          </c:errBars>
          <c:cat>
            <c:strRef>
              <c:f>Sheet1!$J$8:$K$8</c:f>
              <c:strCache>
                <c:ptCount val="2"/>
                <c:pt idx="0">
                  <c:v>Pre</c:v>
                </c:pt>
                <c:pt idx="1">
                  <c:v>Post</c:v>
                </c:pt>
              </c:strCache>
            </c:strRef>
          </c:cat>
          <c:val>
            <c:numRef>
              <c:f>Sheet1!$H$56:$I$56</c:f>
              <c:numCache>
                <c:formatCode>General</c:formatCode>
                <c:ptCount val="2"/>
                <c:pt idx="0">
                  <c:v>0.113</c:v>
                </c:pt>
                <c:pt idx="1">
                  <c:v>-4.5999999999999999E-2</c:v>
                </c:pt>
              </c:numCache>
            </c:numRef>
          </c:val>
          <c:smooth val="0"/>
          <c:extLst>
            <c:ext xmlns:c16="http://schemas.microsoft.com/office/drawing/2014/chart" uri="{C3380CC4-5D6E-409C-BE32-E72D297353CC}">
              <c16:uniqueId val="{00000002-3949-460D-B258-4869D5283BC0}"/>
            </c:ext>
          </c:extLst>
        </c:ser>
        <c:ser>
          <c:idx val="1"/>
          <c:order val="1"/>
          <c:tx>
            <c:v>Male</c:v>
          </c:tx>
          <c:spPr>
            <a:ln w="25400">
              <a:solidFill>
                <a:srgbClr val="666699"/>
              </a:solidFill>
              <a:prstDash val="solid"/>
            </a:ln>
          </c:spPr>
          <c:marker>
            <c:spPr>
              <a:solidFill>
                <a:srgbClr val="C0504D"/>
              </a:solidFill>
              <a:ln>
                <a:solidFill>
                  <a:srgbClr val="666699"/>
                </a:solidFill>
                <a:prstDash val="solid"/>
              </a:ln>
            </c:spPr>
          </c:marker>
          <c:dPt>
            <c:idx val="0"/>
            <c:marker>
              <c:spPr>
                <a:solidFill>
                  <a:srgbClr val="7030A0"/>
                </a:solidFill>
                <a:ln>
                  <a:solidFill>
                    <a:srgbClr val="666699"/>
                  </a:solidFill>
                  <a:prstDash val="solid"/>
                </a:ln>
              </c:spPr>
            </c:marker>
            <c:bubble3D val="0"/>
            <c:extLst>
              <c:ext xmlns:c16="http://schemas.microsoft.com/office/drawing/2014/chart" uri="{C3380CC4-5D6E-409C-BE32-E72D297353CC}">
                <c16:uniqueId val="{00000003-3949-460D-B258-4869D5283BC0}"/>
              </c:ext>
            </c:extLst>
          </c:dPt>
          <c:dPt>
            <c:idx val="1"/>
            <c:marker>
              <c:spPr>
                <a:solidFill>
                  <a:srgbClr val="7030A0"/>
                </a:solidFill>
                <a:ln>
                  <a:solidFill>
                    <a:srgbClr val="666699"/>
                  </a:solidFill>
                  <a:prstDash val="solid"/>
                </a:ln>
              </c:spPr>
            </c:marker>
            <c:bubble3D val="0"/>
            <c:extLst>
              <c:ext xmlns:c16="http://schemas.microsoft.com/office/drawing/2014/chart" uri="{C3380CC4-5D6E-409C-BE32-E72D297353CC}">
                <c16:uniqueId val="{00000004-3949-460D-B258-4869D5283BC0}"/>
              </c:ext>
            </c:extLst>
          </c:dPt>
          <c:errBars>
            <c:errDir val="y"/>
            <c:errBarType val="both"/>
            <c:errValType val="cust"/>
            <c:noEndCap val="0"/>
            <c:plus>
              <c:numRef>
                <c:f>Sheet1!$D$69:$E$69</c:f>
                <c:numCache>
                  <c:formatCode>General</c:formatCode>
                  <c:ptCount val="2"/>
                  <c:pt idx="0">
                    <c:v>0.92668310035825197</c:v>
                  </c:pt>
                  <c:pt idx="1">
                    <c:v>1.022693879336986</c:v>
                  </c:pt>
                </c:numCache>
              </c:numRef>
            </c:plus>
            <c:minus>
              <c:numLit>
                <c:formatCode>General</c:formatCode>
                <c:ptCount val="1"/>
                <c:pt idx="0">
                  <c:v>1</c:v>
                </c:pt>
              </c:numLit>
            </c:minus>
          </c:errBars>
          <c:cat>
            <c:strRef>
              <c:f>Sheet1!$J$8:$K$8</c:f>
              <c:strCache>
                <c:ptCount val="2"/>
                <c:pt idx="0">
                  <c:v>Pre</c:v>
                </c:pt>
                <c:pt idx="1">
                  <c:v>Post</c:v>
                </c:pt>
              </c:strCache>
            </c:strRef>
          </c:cat>
          <c:val>
            <c:numRef>
              <c:f>Sheet1!$H$58:$I$58</c:f>
              <c:numCache>
                <c:formatCode>General</c:formatCode>
                <c:ptCount val="2"/>
                <c:pt idx="0">
                  <c:v>4.9619999999999997</c:v>
                </c:pt>
                <c:pt idx="1">
                  <c:v>5.1360000000000001</c:v>
                </c:pt>
              </c:numCache>
            </c:numRef>
          </c:val>
          <c:smooth val="0"/>
          <c:extLst>
            <c:ext xmlns:c16="http://schemas.microsoft.com/office/drawing/2014/chart" uri="{C3380CC4-5D6E-409C-BE32-E72D297353CC}">
              <c16:uniqueId val="{00000005-3949-460D-B258-4869D5283BC0}"/>
            </c:ext>
          </c:extLst>
        </c:ser>
        <c:dLbls>
          <c:showLegendKey val="0"/>
          <c:showVal val="0"/>
          <c:showCatName val="0"/>
          <c:showSerName val="0"/>
          <c:showPercent val="0"/>
          <c:showBubbleSize val="0"/>
        </c:dLbls>
        <c:marker val="1"/>
        <c:smooth val="0"/>
        <c:axId val="193589936"/>
        <c:axId val="193226912"/>
      </c:lineChart>
      <c:catAx>
        <c:axId val="193589936"/>
        <c:scaling>
          <c:orientation val="minMax"/>
        </c:scaling>
        <c:delete val="0"/>
        <c:axPos val="b"/>
        <c:numFmt formatCode="General" sourceLinked="1"/>
        <c:majorTickMark val="out"/>
        <c:minorTickMark val="none"/>
        <c:tickLblPos val="nextTo"/>
        <c:spPr>
          <a:ln w="3175">
            <a:solidFill>
              <a:srgbClr val="808080"/>
            </a:solidFill>
            <a:prstDash val="solid"/>
          </a:ln>
        </c:spPr>
        <c:crossAx val="193226912"/>
        <c:crosses val="autoZero"/>
        <c:auto val="1"/>
        <c:lblAlgn val="ctr"/>
        <c:lblOffset val="100"/>
        <c:noMultiLvlLbl val="0"/>
      </c:catAx>
      <c:valAx>
        <c:axId val="193226912"/>
        <c:scaling>
          <c:orientation val="minMax"/>
        </c:scaling>
        <c:delete val="0"/>
        <c:axPos val="l"/>
        <c:numFmt formatCode="General" sourceLinked="1"/>
        <c:majorTickMark val="out"/>
        <c:minorTickMark val="none"/>
        <c:tickLblPos val="nextTo"/>
        <c:spPr>
          <a:ln w="3175">
            <a:solidFill>
              <a:srgbClr val="808080"/>
            </a:solidFill>
            <a:prstDash val="solid"/>
          </a:ln>
        </c:spPr>
        <c:crossAx val="193589936"/>
        <c:crosses val="autoZero"/>
        <c:crossBetween val="between"/>
      </c:valAx>
      <c:spPr>
        <a:solidFill>
          <a:srgbClr val="FFFFFF"/>
        </a:solidFill>
        <a:ln w="25400">
          <a:noFill/>
        </a:ln>
      </c:spPr>
    </c:plotArea>
    <c:legend>
      <c:legendPos val="r"/>
      <c:layout>
        <c:manualLayout>
          <c:xMode val="edge"/>
          <c:yMode val="edge"/>
          <c:x val="0.82367857355362095"/>
          <c:y val="0.47263642417832102"/>
          <c:w val="0.14861480790971701"/>
          <c:h val="0.17910447761194001"/>
        </c:manualLayout>
      </c:layout>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5"/>
            <a:ext cx="13912583" cy="2111149"/>
          </a:xfrm>
          <a:prstGeom prst="rect">
            <a:avLst/>
          </a:prstGeom>
        </p:spPr>
        <p:txBody>
          <a:bodyPr vert="horz" lIns="416350" tIns="208177" rIns="416350" bIns="208177" rtlCol="0"/>
          <a:lstStyle>
            <a:lvl1pPr algn="l">
              <a:defRPr sz="5900"/>
            </a:lvl1pPr>
          </a:lstStyle>
          <a:p>
            <a:endParaRPr lang="en-US"/>
          </a:p>
        </p:txBody>
      </p:sp>
      <p:sp>
        <p:nvSpPr>
          <p:cNvPr id="3" name="Date Placeholder 2"/>
          <p:cNvSpPr>
            <a:spLocks noGrp="1"/>
          </p:cNvSpPr>
          <p:nvPr>
            <p:ph type="dt" idx="1"/>
          </p:nvPr>
        </p:nvSpPr>
        <p:spPr>
          <a:xfrm>
            <a:off x="18179417" y="5"/>
            <a:ext cx="13912583" cy="2111149"/>
          </a:xfrm>
          <a:prstGeom prst="rect">
            <a:avLst/>
          </a:prstGeom>
        </p:spPr>
        <p:txBody>
          <a:bodyPr vert="horz" lIns="416350" tIns="208177" rIns="416350" bIns="208177" rtlCol="0"/>
          <a:lstStyle>
            <a:lvl1pPr algn="r">
              <a:defRPr sz="5900"/>
            </a:lvl1pPr>
          </a:lstStyle>
          <a:p>
            <a:fld id="{57B72762-D1FD-4B92-9210-7CA3752D70D5}" type="datetimeFigureOut">
              <a:rPr lang="en-US" smtClean="0"/>
              <a:pPr/>
              <a:t>4/1/2020</a:t>
            </a:fld>
            <a:endParaRPr lang="en-US"/>
          </a:p>
        </p:txBody>
      </p:sp>
      <p:sp>
        <p:nvSpPr>
          <p:cNvPr id="4" name="Slide Image Placeholder 3"/>
          <p:cNvSpPr>
            <a:spLocks noGrp="1" noRot="1" noChangeAspect="1"/>
          </p:cNvSpPr>
          <p:nvPr>
            <p:ph type="sldImg" idx="2"/>
          </p:nvPr>
        </p:nvSpPr>
        <p:spPr>
          <a:xfrm>
            <a:off x="5497513" y="3163888"/>
            <a:ext cx="21104225" cy="15828962"/>
          </a:xfrm>
          <a:prstGeom prst="rect">
            <a:avLst/>
          </a:prstGeom>
          <a:noFill/>
          <a:ln w="12700">
            <a:solidFill>
              <a:prstClr val="black"/>
            </a:solidFill>
          </a:ln>
        </p:spPr>
        <p:txBody>
          <a:bodyPr vert="horz" lIns="416350" tIns="208177" rIns="416350" bIns="208177" rtlCol="0" anchor="ctr"/>
          <a:lstStyle/>
          <a:p>
            <a:endParaRPr lang="en-US"/>
          </a:p>
        </p:txBody>
      </p:sp>
      <p:sp>
        <p:nvSpPr>
          <p:cNvPr id="5" name="Notes Placeholder 4"/>
          <p:cNvSpPr>
            <a:spLocks noGrp="1"/>
          </p:cNvSpPr>
          <p:nvPr>
            <p:ph type="body" sz="quarter" idx="3"/>
          </p:nvPr>
        </p:nvSpPr>
        <p:spPr>
          <a:xfrm>
            <a:off x="3212842" y="20052292"/>
            <a:ext cx="25673585" cy="18993076"/>
          </a:xfrm>
          <a:prstGeom prst="rect">
            <a:avLst/>
          </a:prstGeom>
        </p:spPr>
        <p:txBody>
          <a:bodyPr vert="horz" lIns="416350" tIns="208177" rIns="416350" bIns="2081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40090059"/>
            <a:ext cx="13912583" cy="2111149"/>
          </a:xfrm>
          <a:prstGeom prst="rect">
            <a:avLst/>
          </a:prstGeom>
        </p:spPr>
        <p:txBody>
          <a:bodyPr vert="horz" lIns="416350" tIns="208177" rIns="416350" bIns="208177" rtlCol="0" anchor="b"/>
          <a:lstStyle>
            <a:lvl1pPr algn="l">
              <a:defRPr sz="5900"/>
            </a:lvl1pPr>
          </a:lstStyle>
          <a:p>
            <a:endParaRPr lang="en-US"/>
          </a:p>
        </p:txBody>
      </p:sp>
      <p:sp>
        <p:nvSpPr>
          <p:cNvPr id="7" name="Slide Number Placeholder 6"/>
          <p:cNvSpPr>
            <a:spLocks noGrp="1"/>
          </p:cNvSpPr>
          <p:nvPr>
            <p:ph type="sldNum" sz="quarter" idx="5"/>
          </p:nvPr>
        </p:nvSpPr>
        <p:spPr>
          <a:xfrm>
            <a:off x="18179417" y="40090059"/>
            <a:ext cx="13912583" cy="2111149"/>
          </a:xfrm>
          <a:prstGeom prst="rect">
            <a:avLst/>
          </a:prstGeom>
        </p:spPr>
        <p:txBody>
          <a:bodyPr vert="horz" lIns="416350" tIns="208177" rIns="416350" bIns="208177" rtlCol="0" anchor="b"/>
          <a:lstStyle>
            <a:lvl1pPr algn="r">
              <a:defRPr sz="5900"/>
            </a:lvl1pPr>
          </a:lstStyle>
          <a:p>
            <a:fld id="{6193FB3D-B941-48FA-9A37-0DB0537D3117}" type="slidenum">
              <a:rPr lang="en-US" smtClean="0"/>
              <a:pPr/>
              <a:t>‹#›</a:t>
            </a:fld>
            <a:endParaRPr lang="en-US"/>
          </a:p>
        </p:txBody>
      </p:sp>
    </p:spTree>
    <p:extLst>
      <p:ext uri="{BB962C8B-B14F-4D97-AF65-F5344CB8AC3E}">
        <p14:creationId xmlns:p14="http://schemas.microsoft.com/office/powerpoint/2010/main" val="382039385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4"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2" algn="l" defTabSz="914328" rtl="0" eaLnBrk="1" latinLnBrk="0" hangingPunct="1">
      <a:defRPr sz="1200" kern="1200">
        <a:solidFill>
          <a:schemeClr val="tx1"/>
        </a:solidFill>
        <a:latin typeface="+mn-lt"/>
        <a:ea typeface="+mn-ea"/>
        <a:cs typeface="+mn-cs"/>
      </a:defRPr>
    </a:lvl4pPr>
    <a:lvl5pPr marL="1828655" algn="l" defTabSz="914328" rtl="0" eaLnBrk="1" latinLnBrk="0" hangingPunct="1">
      <a:defRPr sz="1200" kern="1200">
        <a:solidFill>
          <a:schemeClr val="tx1"/>
        </a:solidFill>
        <a:latin typeface="+mn-lt"/>
        <a:ea typeface="+mn-ea"/>
        <a:cs typeface="+mn-cs"/>
      </a:defRPr>
    </a:lvl5pPr>
    <a:lvl6pPr marL="2285819" algn="l" defTabSz="914328" rtl="0" eaLnBrk="1" latinLnBrk="0" hangingPunct="1">
      <a:defRPr sz="1200" kern="1200">
        <a:solidFill>
          <a:schemeClr val="tx1"/>
        </a:solidFill>
        <a:latin typeface="+mn-lt"/>
        <a:ea typeface="+mn-ea"/>
        <a:cs typeface="+mn-cs"/>
      </a:defRPr>
    </a:lvl6pPr>
    <a:lvl7pPr marL="2742983" algn="l" defTabSz="914328" rtl="0" eaLnBrk="1" latinLnBrk="0" hangingPunct="1">
      <a:defRPr sz="1200" kern="1200">
        <a:solidFill>
          <a:schemeClr val="tx1"/>
        </a:solidFill>
        <a:latin typeface="+mn-lt"/>
        <a:ea typeface="+mn-ea"/>
        <a:cs typeface="+mn-cs"/>
      </a:defRPr>
    </a:lvl7pPr>
    <a:lvl8pPr marL="3200146" algn="l" defTabSz="914328" rtl="0" eaLnBrk="1" latinLnBrk="0" hangingPunct="1">
      <a:defRPr sz="1200" kern="1200">
        <a:solidFill>
          <a:schemeClr val="tx1"/>
        </a:solidFill>
        <a:latin typeface="+mn-lt"/>
        <a:ea typeface="+mn-ea"/>
        <a:cs typeface="+mn-cs"/>
      </a:defRPr>
    </a:lvl8pPr>
    <a:lvl9pPr marL="3657310"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7513" y="3163888"/>
            <a:ext cx="21104225" cy="15828962"/>
          </a:xfrm>
        </p:spPr>
      </p:sp>
      <p:sp>
        <p:nvSpPr>
          <p:cNvPr id="3" name="Notes Placeholder 2"/>
          <p:cNvSpPr>
            <a:spLocks noGrp="1"/>
          </p:cNvSpPr>
          <p:nvPr>
            <p:ph type="body" idx="1"/>
          </p:nvPr>
        </p:nvSpPr>
        <p:spPr/>
        <p:txBody>
          <a:bodyPr/>
          <a:lstStyle/>
          <a:p>
            <a:pPr marL="1402547" lvl="1" defTabSz="3272776">
              <a:defRPr/>
            </a:pPr>
            <a:r>
              <a:rPr lang="en-US" sz="14600" dirty="0"/>
              <a:t>Participants increased their Hip ADD on average by 3.8±xx° with real-time feedback (p&lt;.01, η</a:t>
            </a:r>
            <a:r>
              <a:rPr lang="en-US" sz="14600" baseline="30000" dirty="0"/>
              <a:t>2</a:t>
            </a:r>
            <a:r>
              <a:rPr lang="en-US" sz="14600" dirty="0"/>
              <a:t>=.83).</a:t>
            </a:r>
          </a:p>
          <a:p>
            <a:pPr marL="1402547" lvl="1" defTabSz="3272776">
              <a:defRPr/>
            </a:pPr>
            <a:r>
              <a:rPr lang="en-US" sz="14600" dirty="0"/>
              <a:t>Participants increased their CL pelvis drop on average by 1.5±2.4° with real-time feedback (p&lt;.01, η</a:t>
            </a:r>
            <a:r>
              <a:rPr lang="en-US" sz="14600" baseline="30000" dirty="0"/>
              <a:t>2</a:t>
            </a:r>
            <a:r>
              <a:rPr lang="en-US" sz="14600" dirty="0"/>
              <a:t>=.61).</a:t>
            </a:r>
          </a:p>
          <a:p>
            <a:pPr marL="1402547" lvl="1" defTabSz="3272776">
              <a:defRPr/>
            </a:pPr>
            <a:r>
              <a:rPr lang="en-US" sz="14600" dirty="0"/>
              <a:t>Participants increased their Hip IR on average by 1.5±8.9° with real-time feedback (p&lt;.01, η</a:t>
            </a:r>
            <a:r>
              <a:rPr lang="en-US" sz="14600" baseline="30000" dirty="0"/>
              <a:t>2</a:t>
            </a:r>
            <a:r>
              <a:rPr lang="en-US" sz="14600" dirty="0"/>
              <a:t>=.36).</a:t>
            </a:r>
          </a:p>
          <a:p>
            <a:pPr marL="1402547" lvl="1" defTabSz="3272776">
              <a:defRPr/>
            </a:pPr>
            <a:r>
              <a:rPr lang="en-US" sz="14600" dirty="0"/>
              <a:t>Participants increased their internal hip flexion moment on average by xx with real-time feedback (p&lt;.01, η</a:t>
            </a:r>
            <a:r>
              <a:rPr lang="en-US" sz="14600" baseline="30000" dirty="0"/>
              <a:t>2</a:t>
            </a:r>
            <a:r>
              <a:rPr lang="en-US" sz="14600" dirty="0"/>
              <a:t>=.22).</a:t>
            </a:r>
          </a:p>
          <a:p>
            <a:pPr marL="1402547" lvl="1" defTabSz="3272776">
              <a:defRPr/>
            </a:pPr>
            <a:r>
              <a:rPr lang="en-US" sz="14600" dirty="0"/>
              <a:t>Participants increased their SL on average by 3.7±1.0 cm with real-time feedback (p&lt;.01, η</a:t>
            </a:r>
            <a:r>
              <a:rPr lang="en-US" sz="14600" baseline="30000" dirty="0"/>
              <a:t>2</a:t>
            </a:r>
            <a:r>
              <a:rPr lang="en-US" sz="14600" dirty="0"/>
              <a:t>=.57).</a:t>
            </a:r>
          </a:p>
          <a:p>
            <a:pPr marL="1402547" lvl="1" defTabSz="3272776">
              <a:defRPr/>
            </a:pPr>
            <a:r>
              <a:rPr lang="en-US" sz="14600" dirty="0"/>
              <a:t>Narrow runners were more likely to be female (p=.05)</a:t>
            </a:r>
          </a:p>
          <a:p>
            <a:pPr marL="1402547" lvl="1" defTabSz="3272776">
              <a:defRPr/>
            </a:pPr>
            <a:endParaRPr lang="en-US" sz="14600" dirty="0"/>
          </a:p>
          <a:p>
            <a:pPr marL="1402547" lvl="1" defTabSz="3272776">
              <a:defRPr/>
            </a:pPr>
            <a:endParaRPr lang="en-US" sz="14600" dirty="0"/>
          </a:p>
          <a:p>
            <a:pPr marL="1402547" lvl="1" defTabSz="3272776">
              <a:defRPr/>
            </a:pPr>
            <a:endParaRPr lang="en-US" sz="14600" dirty="0"/>
          </a:p>
          <a:p>
            <a:pPr marL="1402547" lvl="1" defTabSz="3272776">
              <a:defRPr/>
            </a:pPr>
            <a:endParaRPr lang="en-US" sz="14600" dirty="0"/>
          </a:p>
          <a:p>
            <a:pPr marL="1402547" lvl="1"/>
            <a:endParaRPr lang="en-US" altLang="en-US" sz="14600" b="1" dirty="0">
              <a:latin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6193FB3D-B941-48FA-9A37-0DB0537D3117}" type="slidenum">
              <a:rPr lang="en-US" smtClean="0"/>
              <a:pPr/>
              <a:t>1</a:t>
            </a:fld>
            <a:endParaRPr lang="en-US"/>
          </a:p>
        </p:txBody>
      </p:sp>
    </p:spTree>
    <p:extLst>
      <p:ext uri="{BB962C8B-B14F-4D97-AF65-F5344CB8AC3E}">
        <p14:creationId xmlns:p14="http://schemas.microsoft.com/office/powerpoint/2010/main" val="209877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9" y="10227131"/>
            <a:ext cx="37308367" cy="7053943"/>
          </a:xfrm>
        </p:spPr>
        <p:txBody>
          <a:bodyPr/>
          <a:lstStyle/>
          <a:p>
            <a:r>
              <a:rPr lang="en-US"/>
              <a:t>Click to edit Master title style</a:t>
            </a:r>
          </a:p>
        </p:txBody>
      </p:sp>
      <p:sp>
        <p:nvSpPr>
          <p:cNvPr id="3" name="Subtitle 2"/>
          <p:cNvSpPr>
            <a:spLocks noGrp="1"/>
          </p:cNvSpPr>
          <p:nvPr>
            <p:ph type="subTitle" idx="1"/>
          </p:nvPr>
        </p:nvSpPr>
        <p:spPr>
          <a:xfrm>
            <a:off x="6582834" y="18652674"/>
            <a:ext cx="30725534" cy="8414657"/>
          </a:xfrm>
        </p:spPr>
        <p:txBody>
          <a:bodyPr/>
          <a:lstStyle>
            <a:lvl1pPr marL="0" indent="0" algn="ctr">
              <a:buNone/>
              <a:defRPr/>
            </a:lvl1pPr>
            <a:lvl2pPr marL="482296" indent="0" algn="ctr">
              <a:buNone/>
              <a:defRPr/>
            </a:lvl2pPr>
            <a:lvl3pPr marL="964594" indent="0" algn="ctr">
              <a:buNone/>
              <a:defRPr/>
            </a:lvl3pPr>
            <a:lvl4pPr marL="1446890" indent="0" algn="ctr">
              <a:buNone/>
              <a:defRPr/>
            </a:lvl4pPr>
            <a:lvl5pPr marL="1929187" indent="0" algn="ctr">
              <a:buNone/>
              <a:defRPr/>
            </a:lvl5pPr>
            <a:lvl6pPr marL="2411484" indent="0" algn="ctr">
              <a:buNone/>
              <a:defRPr/>
            </a:lvl6pPr>
            <a:lvl7pPr marL="2893781" indent="0" algn="ctr">
              <a:buNone/>
              <a:defRPr/>
            </a:lvl7pPr>
            <a:lvl8pPr marL="3376077" indent="0" algn="ctr">
              <a:buNone/>
              <a:defRPr/>
            </a:lvl8pPr>
            <a:lvl9pPr marL="38583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FB6FD-B5B0-429C-884C-EA51747D1E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F9666-33EE-4F92-8568-A625B0C40E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174"/>
            <a:ext cx="9874250" cy="280878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986" y="1317174"/>
            <a:ext cx="29423783" cy="280878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E51C1-A35D-4F20-A6B1-BC12FF96B5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993DF-DA31-4AE5-B001-4D793ECA35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3673"/>
            <a:ext cx="37308367" cy="6536871"/>
          </a:xfrm>
        </p:spPr>
        <p:txBody>
          <a:bodyPr anchor="t"/>
          <a:lstStyle>
            <a:lvl1pPr algn="l">
              <a:defRPr sz="4154" b="1" cap="all"/>
            </a:lvl1pPr>
          </a:lstStyle>
          <a:p>
            <a:r>
              <a:rPr lang="en-US"/>
              <a:t>Click to edit Master title style</a:t>
            </a:r>
          </a:p>
        </p:txBody>
      </p:sp>
      <p:sp>
        <p:nvSpPr>
          <p:cNvPr id="3" name="Text Placeholder 2"/>
          <p:cNvSpPr>
            <a:spLocks noGrp="1"/>
          </p:cNvSpPr>
          <p:nvPr>
            <p:ph type="body" idx="1"/>
          </p:nvPr>
        </p:nvSpPr>
        <p:spPr>
          <a:xfrm>
            <a:off x="3467104" y="13952770"/>
            <a:ext cx="37308367" cy="7200900"/>
          </a:xfrm>
        </p:spPr>
        <p:txBody>
          <a:bodyPr anchor="b"/>
          <a:lstStyle>
            <a:lvl1pPr marL="0" indent="0">
              <a:buNone/>
              <a:defRPr sz="2123"/>
            </a:lvl1pPr>
            <a:lvl2pPr marL="482296" indent="0">
              <a:buNone/>
              <a:defRPr sz="1939"/>
            </a:lvl2pPr>
            <a:lvl3pPr marL="964594" indent="0">
              <a:buNone/>
              <a:defRPr sz="1662"/>
            </a:lvl3pPr>
            <a:lvl4pPr marL="1446890" indent="0">
              <a:buNone/>
              <a:defRPr sz="1477"/>
            </a:lvl4pPr>
            <a:lvl5pPr marL="1929187" indent="0">
              <a:buNone/>
              <a:defRPr sz="1477"/>
            </a:lvl5pPr>
            <a:lvl6pPr marL="2411484" indent="0">
              <a:buNone/>
              <a:defRPr sz="1477"/>
            </a:lvl6pPr>
            <a:lvl7pPr marL="2893781" indent="0">
              <a:buNone/>
              <a:defRPr sz="1477"/>
            </a:lvl7pPr>
            <a:lvl8pPr marL="3376077" indent="0">
              <a:buNone/>
              <a:defRPr sz="1477"/>
            </a:lvl8pPr>
            <a:lvl9pPr marL="3858375" indent="0">
              <a:buNone/>
              <a:defRPr sz="147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1A0A4D-C1FF-414E-8DE2-BB11AC7C45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987" y="7679876"/>
            <a:ext cx="19649017" cy="21725165"/>
          </a:xfrm>
        </p:spPr>
        <p:txBody>
          <a:bodyPr/>
          <a:lstStyle>
            <a:lvl1pPr>
              <a:defRPr sz="2954"/>
            </a:lvl1pPr>
            <a:lvl2pPr>
              <a:defRPr sz="2492"/>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2" y="7679876"/>
            <a:ext cx="19649017" cy="21725165"/>
          </a:xfrm>
        </p:spPr>
        <p:txBody>
          <a:bodyPr/>
          <a:lstStyle>
            <a:lvl1pPr>
              <a:defRPr sz="2954"/>
            </a:lvl1pPr>
            <a:lvl2pPr>
              <a:defRPr sz="2492"/>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660899-943E-437B-8E03-A63F073C08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7" y="7369629"/>
            <a:ext cx="19392901" cy="3069771"/>
          </a:xfrm>
        </p:spPr>
        <p:txBody>
          <a:bodyPr anchor="b"/>
          <a:lstStyle>
            <a:lvl1pPr marL="0" indent="0">
              <a:buNone/>
              <a:defRPr sz="2492" b="1"/>
            </a:lvl1pPr>
            <a:lvl2pPr marL="482296" indent="0">
              <a:buNone/>
              <a:defRPr sz="2123" b="1"/>
            </a:lvl2pPr>
            <a:lvl3pPr marL="964594" indent="0">
              <a:buNone/>
              <a:defRPr sz="1939" b="1"/>
            </a:lvl3pPr>
            <a:lvl4pPr marL="1446890" indent="0">
              <a:buNone/>
              <a:defRPr sz="1662" b="1"/>
            </a:lvl4pPr>
            <a:lvl5pPr marL="1929187" indent="0">
              <a:buNone/>
              <a:defRPr sz="1662" b="1"/>
            </a:lvl5pPr>
            <a:lvl6pPr marL="2411484" indent="0">
              <a:buNone/>
              <a:defRPr sz="1662" b="1"/>
            </a:lvl6pPr>
            <a:lvl7pPr marL="2893781" indent="0">
              <a:buNone/>
              <a:defRPr sz="1662" b="1"/>
            </a:lvl7pPr>
            <a:lvl8pPr marL="3376077" indent="0">
              <a:buNone/>
              <a:defRPr sz="1662" b="1"/>
            </a:lvl8pPr>
            <a:lvl9pPr marL="3858375" indent="0">
              <a:buNone/>
              <a:defRPr sz="1662" b="1"/>
            </a:lvl9pPr>
          </a:lstStyle>
          <a:p>
            <a:pPr lvl="0"/>
            <a:r>
              <a:rPr lang="en-US"/>
              <a:t>Click to edit Master text styles</a:t>
            </a:r>
          </a:p>
        </p:txBody>
      </p:sp>
      <p:sp>
        <p:nvSpPr>
          <p:cNvPr id="4" name="Content Placeholder 3"/>
          <p:cNvSpPr>
            <a:spLocks noGrp="1"/>
          </p:cNvSpPr>
          <p:nvPr>
            <p:ph sz="half" idx="2"/>
          </p:nvPr>
        </p:nvSpPr>
        <p:spPr>
          <a:xfrm>
            <a:off x="2194987" y="10439400"/>
            <a:ext cx="19392901" cy="18965637"/>
          </a:xfrm>
        </p:spPr>
        <p:txBody>
          <a:bodyPr/>
          <a:lstStyle>
            <a:lvl1pPr>
              <a:defRPr sz="2492"/>
            </a:lvl1pPr>
            <a:lvl2pPr>
              <a:defRPr sz="2123"/>
            </a:lvl2pPr>
            <a:lvl3pPr>
              <a:defRPr sz="1939"/>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8" y="7369629"/>
            <a:ext cx="19399250" cy="3069771"/>
          </a:xfrm>
        </p:spPr>
        <p:txBody>
          <a:bodyPr anchor="b"/>
          <a:lstStyle>
            <a:lvl1pPr marL="0" indent="0">
              <a:buNone/>
              <a:defRPr sz="2492" b="1"/>
            </a:lvl1pPr>
            <a:lvl2pPr marL="482296" indent="0">
              <a:buNone/>
              <a:defRPr sz="2123" b="1"/>
            </a:lvl2pPr>
            <a:lvl3pPr marL="964594" indent="0">
              <a:buNone/>
              <a:defRPr sz="1939" b="1"/>
            </a:lvl3pPr>
            <a:lvl4pPr marL="1446890" indent="0">
              <a:buNone/>
              <a:defRPr sz="1662" b="1"/>
            </a:lvl4pPr>
            <a:lvl5pPr marL="1929187" indent="0">
              <a:buNone/>
              <a:defRPr sz="1662" b="1"/>
            </a:lvl5pPr>
            <a:lvl6pPr marL="2411484" indent="0">
              <a:buNone/>
              <a:defRPr sz="1662" b="1"/>
            </a:lvl6pPr>
            <a:lvl7pPr marL="2893781" indent="0">
              <a:buNone/>
              <a:defRPr sz="1662" b="1"/>
            </a:lvl7pPr>
            <a:lvl8pPr marL="3376077" indent="0">
              <a:buNone/>
              <a:defRPr sz="1662" b="1"/>
            </a:lvl8pPr>
            <a:lvl9pPr marL="3858375" indent="0">
              <a:buNone/>
              <a:defRPr sz="1662" b="1"/>
            </a:lvl9pPr>
          </a:lstStyle>
          <a:p>
            <a:pPr lvl="0"/>
            <a:r>
              <a:rPr lang="en-US"/>
              <a:t>Click to edit Master text styles</a:t>
            </a:r>
          </a:p>
        </p:txBody>
      </p:sp>
      <p:sp>
        <p:nvSpPr>
          <p:cNvPr id="6" name="Content Placeholder 5"/>
          <p:cNvSpPr>
            <a:spLocks noGrp="1"/>
          </p:cNvSpPr>
          <p:nvPr>
            <p:ph sz="quarter" idx="4"/>
          </p:nvPr>
        </p:nvSpPr>
        <p:spPr>
          <a:xfrm>
            <a:off x="22296968" y="10439400"/>
            <a:ext cx="19399250" cy="18965637"/>
          </a:xfrm>
        </p:spPr>
        <p:txBody>
          <a:bodyPr/>
          <a:lstStyle>
            <a:lvl1pPr>
              <a:defRPr sz="2492"/>
            </a:lvl1pPr>
            <a:lvl2pPr>
              <a:defRPr sz="2123"/>
            </a:lvl2pPr>
            <a:lvl3pPr>
              <a:defRPr sz="1939"/>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446536-1876-4307-8A21-B1AEF53E68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558755-AB2D-403F-B4F0-269A50347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BFBFBF"/>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7C00A9-7E23-4EA2-BCB0-3D8359D417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6" y="1311729"/>
            <a:ext cx="14439902" cy="5576208"/>
          </a:xfrm>
        </p:spPr>
        <p:txBody>
          <a:bodyPr anchor="b"/>
          <a:lstStyle>
            <a:lvl1pPr algn="l">
              <a:defRPr sz="2123" b="1"/>
            </a:lvl1pPr>
          </a:lstStyle>
          <a:p>
            <a:r>
              <a:rPr lang="en-US"/>
              <a:t>Click to edit Master title style</a:t>
            </a:r>
          </a:p>
        </p:txBody>
      </p:sp>
      <p:sp>
        <p:nvSpPr>
          <p:cNvPr id="3" name="Content Placeholder 2"/>
          <p:cNvSpPr>
            <a:spLocks noGrp="1"/>
          </p:cNvSpPr>
          <p:nvPr>
            <p:ph idx="1"/>
          </p:nvPr>
        </p:nvSpPr>
        <p:spPr>
          <a:xfrm>
            <a:off x="17159817" y="1311735"/>
            <a:ext cx="24536400" cy="28093308"/>
          </a:xfrm>
        </p:spPr>
        <p:txBody>
          <a:bodyPr/>
          <a:lstStyle>
            <a:lvl1pPr>
              <a:defRPr sz="3415"/>
            </a:lvl1pPr>
            <a:lvl2pPr>
              <a:defRPr sz="2954"/>
            </a:lvl2pPr>
            <a:lvl3pPr>
              <a:defRPr sz="2492"/>
            </a:lvl3pPr>
            <a:lvl4pPr>
              <a:defRPr sz="2123"/>
            </a:lvl4pPr>
            <a:lvl5pPr>
              <a:defRPr sz="2123"/>
            </a:lvl5pPr>
            <a:lvl6pPr>
              <a:defRPr sz="2123"/>
            </a:lvl6pPr>
            <a:lvl7pPr>
              <a:defRPr sz="2123"/>
            </a:lvl7pPr>
            <a:lvl8pPr>
              <a:defRPr sz="2123"/>
            </a:lvl8pPr>
            <a:lvl9pPr>
              <a:defRPr sz="2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6" y="6887943"/>
            <a:ext cx="14439902" cy="22517100"/>
          </a:xfrm>
        </p:spPr>
        <p:txBody>
          <a:bodyPr/>
          <a:lstStyle>
            <a:lvl1pPr marL="0" indent="0">
              <a:buNone/>
              <a:defRPr sz="1477"/>
            </a:lvl1pPr>
            <a:lvl2pPr marL="482296" indent="0">
              <a:buNone/>
              <a:defRPr sz="1292"/>
            </a:lvl2pPr>
            <a:lvl3pPr marL="964594" indent="0">
              <a:buNone/>
              <a:defRPr sz="1015"/>
            </a:lvl3pPr>
            <a:lvl4pPr marL="1446890" indent="0">
              <a:buNone/>
              <a:defRPr sz="923"/>
            </a:lvl4pPr>
            <a:lvl5pPr marL="1929187" indent="0">
              <a:buNone/>
              <a:defRPr sz="923"/>
            </a:lvl5pPr>
            <a:lvl6pPr marL="2411484" indent="0">
              <a:buNone/>
              <a:defRPr sz="923"/>
            </a:lvl6pPr>
            <a:lvl7pPr marL="2893781" indent="0">
              <a:buNone/>
              <a:defRPr sz="923"/>
            </a:lvl7pPr>
            <a:lvl8pPr marL="3376077" indent="0">
              <a:buNone/>
              <a:defRPr sz="923"/>
            </a:lvl8pPr>
            <a:lvl9pPr marL="3858375" indent="0">
              <a:buNone/>
              <a:defRPr sz="92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9DE96-4A60-43A6-8E0D-7205BC717F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5" y="23042336"/>
            <a:ext cx="26335567" cy="2721429"/>
          </a:xfrm>
        </p:spPr>
        <p:txBody>
          <a:bodyPr anchor="b"/>
          <a:lstStyle>
            <a:lvl1pPr algn="l">
              <a:defRPr sz="2123" b="1"/>
            </a:lvl1pPr>
          </a:lstStyle>
          <a:p>
            <a:r>
              <a:rPr lang="en-US"/>
              <a:t>Click to edit Master title style</a:t>
            </a:r>
          </a:p>
        </p:txBody>
      </p:sp>
      <p:sp>
        <p:nvSpPr>
          <p:cNvPr id="3" name="Picture Placeholder 2"/>
          <p:cNvSpPr>
            <a:spLocks noGrp="1"/>
          </p:cNvSpPr>
          <p:nvPr>
            <p:ph type="pic" idx="1"/>
          </p:nvPr>
        </p:nvSpPr>
        <p:spPr>
          <a:xfrm>
            <a:off x="8602135" y="2941871"/>
            <a:ext cx="26335567" cy="19749407"/>
          </a:xfrm>
        </p:spPr>
        <p:txBody>
          <a:bodyPr/>
          <a:lstStyle>
            <a:lvl1pPr marL="0" indent="0">
              <a:buNone/>
              <a:defRPr sz="3415"/>
            </a:lvl1pPr>
            <a:lvl2pPr marL="482296" indent="0">
              <a:buNone/>
              <a:defRPr sz="2954"/>
            </a:lvl2pPr>
            <a:lvl3pPr marL="964594" indent="0">
              <a:buNone/>
              <a:defRPr sz="2492"/>
            </a:lvl3pPr>
            <a:lvl4pPr marL="1446890" indent="0">
              <a:buNone/>
              <a:defRPr sz="2123"/>
            </a:lvl4pPr>
            <a:lvl5pPr marL="1929187" indent="0">
              <a:buNone/>
              <a:defRPr sz="2123"/>
            </a:lvl5pPr>
            <a:lvl6pPr marL="2411484" indent="0">
              <a:buNone/>
              <a:defRPr sz="2123"/>
            </a:lvl6pPr>
            <a:lvl7pPr marL="2893781" indent="0">
              <a:buNone/>
              <a:defRPr sz="2123"/>
            </a:lvl7pPr>
            <a:lvl8pPr marL="3376077" indent="0">
              <a:buNone/>
              <a:defRPr sz="2123"/>
            </a:lvl8pPr>
            <a:lvl9pPr marL="3858375" indent="0">
              <a:buNone/>
              <a:defRPr sz="2123"/>
            </a:lvl9pPr>
          </a:lstStyle>
          <a:p>
            <a:pPr lvl="0"/>
            <a:endParaRPr lang="en-US" noProof="0"/>
          </a:p>
        </p:txBody>
      </p:sp>
      <p:sp>
        <p:nvSpPr>
          <p:cNvPr id="4" name="Text Placeholder 3"/>
          <p:cNvSpPr>
            <a:spLocks noGrp="1"/>
          </p:cNvSpPr>
          <p:nvPr>
            <p:ph type="body" sz="half" idx="2"/>
          </p:nvPr>
        </p:nvSpPr>
        <p:spPr>
          <a:xfrm>
            <a:off x="8602135" y="25763765"/>
            <a:ext cx="26335567" cy="3861707"/>
          </a:xfrm>
        </p:spPr>
        <p:txBody>
          <a:bodyPr/>
          <a:lstStyle>
            <a:lvl1pPr marL="0" indent="0">
              <a:buNone/>
              <a:defRPr sz="1477"/>
            </a:lvl1pPr>
            <a:lvl2pPr marL="482296" indent="0">
              <a:buNone/>
              <a:defRPr sz="1292"/>
            </a:lvl2pPr>
            <a:lvl3pPr marL="964594" indent="0">
              <a:buNone/>
              <a:defRPr sz="1015"/>
            </a:lvl3pPr>
            <a:lvl4pPr marL="1446890" indent="0">
              <a:buNone/>
              <a:defRPr sz="923"/>
            </a:lvl4pPr>
            <a:lvl5pPr marL="1929187" indent="0">
              <a:buNone/>
              <a:defRPr sz="923"/>
            </a:lvl5pPr>
            <a:lvl6pPr marL="2411484" indent="0">
              <a:buNone/>
              <a:defRPr sz="923"/>
            </a:lvl6pPr>
            <a:lvl7pPr marL="2893781" indent="0">
              <a:buNone/>
              <a:defRPr sz="923"/>
            </a:lvl7pPr>
            <a:lvl8pPr marL="3376077" indent="0">
              <a:buNone/>
              <a:defRPr sz="923"/>
            </a:lvl8pPr>
            <a:lvl9pPr marL="3858375" indent="0">
              <a:buNone/>
              <a:defRPr sz="92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EC79F4-CACF-4D57-961B-9EEAEE3110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833" y="1317171"/>
            <a:ext cx="39501536" cy="5486400"/>
          </a:xfrm>
          <a:prstGeom prst="rect">
            <a:avLst/>
          </a:prstGeom>
          <a:noFill/>
          <a:ln w="9525">
            <a:noFill/>
            <a:miter lim="800000"/>
            <a:headEnd/>
            <a:tailEnd/>
          </a:ln>
        </p:spPr>
        <p:txBody>
          <a:bodyPr vert="horz" wrap="square" lIns="364238" tIns="182119" rIns="364238" bIns="18211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833" y="7679874"/>
            <a:ext cx="39501536" cy="21725164"/>
          </a:xfrm>
          <a:prstGeom prst="rect">
            <a:avLst/>
          </a:prstGeom>
          <a:noFill/>
          <a:ln w="9525">
            <a:noFill/>
            <a:miter lim="800000"/>
            <a:headEnd/>
            <a:tailEnd/>
          </a:ln>
        </p:spPr>
        <p:txBody>
          <a:bodyPr vert="horz" wrap="square" lIns="364238" tIns="182119" rIns="364238" bIns="1821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833" y="29976536"/>
            <a:ext cx="10240736" cy="2286000"/>
          </a:xfrm>
          <a:prstGeom prst="rect">
            <a:avLst/>
          </a:prstGeom>
          <a:noFill/>
          <a:ln w="9525">
            <a:noFill/>
            <a:miter lim="800000"/>
            <a:headEnd/>
            <a:tailEnd/>
          </a:ln>
          <a:effectLst/>
        </p:spPr>
        <p:txBody>
          <a:bodyPr vert="horz" wrap="square" lIns="364238" tIns="182119" rIns="364238" bIns="182119" numCol="1" anchor="t" anchorCtr="0" compatLnSpc="1">
            <a:prstTxWarp prst="textNoShape">
              <a:avLst/>
            </a:prstTxWarp>
          </a:bodyPr>
          <a:lstStyle>
            <a:lvl1pPr algn="l">
              <a:defRPr sz="5169">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6433" y="29976536"/>
            <a:ext cx="13898336" cy="2286000"/>
          </a:xfrm>
          <a:prstGeom prst="rect">
            <a:avLst/>
          </a:prstGeom>
          <a:noFill/>
          <a:ln w="9525">
            <a:noFill/>
            <a:miter lim="800000"/>
            <a:headEnd/>
            <a:tailEnd/>
          </a:ln>
          <a:effectLst/>
        </p:spPr>
        <p:txBody>
          <a:bodyPr vert="horz" wrap="square" lIns="364238" tIns="182119" rIns="364238" bIns="182119" numCol="1" anchor="t" anchorCtr="0" compatLnSpc="1">
            <a:prstTxWarp prst="textNoShape">
              <a:avLst/>
            </a:prstTxWarp>
          </a:bodyPr>
          <a:lstStyle>
            <a:lvl1pPr>
              <a:defRPr sz="5169">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633" y="29976536"/>
            <a:ext cx="10240736" cy="2286000"/>
          </a:xfrm>
          <a:prstGeom prst="rect">
            <a:avLst/>
          </a:prstGeom>
          <a:noFill/>
          <a:ln w="9525">
            <a:noFill/>
            <a:miter lim="800000"/>
            <a:headEnd/>
            <a:tailEnd/>
          </a:ln>
          <a:effectLst/>
        </p:spPr>
        <p:txBody>
          <a:bodyPr vert="horz" wrap="square" lIns="364238" tIns="182119" rIns="364238" bIns="182119" numCol="1" anchor="t" anchorCtr="0" compatLnSpc="1">
            <a:prstTxWarp prst="textNoShape">
              <a:avLst/>
            </a:prstTxWarp>
          </a:bodyPr>
          <a:lstStyle>
            <a:lvl1pPr algn="r">
              <a:defRPr sz="5169">
                <a:latin typeface="Arial" pitchFamily="34" charset="0"/>
              </a:defRPr>
            </a:lvl1pPr>
          </a:lstStyle>
          <a:p>
            <a:pPr>
              <a:defRPr/>
            </a:pPr>
            <a:fld id="{7C930D26-6791-433B-A4AE-0B8BB0F53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62346" rtl="0" eaLnBrk="0" fontAlgn="base" hangingPunct="0">
        <a:spcBef>
          <a:spcPct val="0"/>
        </a:spcBef>
        <a:spcAft>
          <a:spcPct val="0"/>
        </a:spcAft>
        <a:defRPr sz="16154">
          <a:solidFill>
            <a:schemeClr val="tx2"/>
          </a:solidFill>
          <a:latin typeface="+mj-lt"/>
          <a:ea typeface="+mj-ea"/>
          <a:cs typeface="+mj-cs"/>
        </a:defRPr>
      </a:lvl1pPr>
      <a:lvl2pPr algn="ctr" defTabSz="3362346" rtl="0" eaLnBrk="0" fontAlgn="base" hangingPunct="0">
        <a:spcBef>
          <a:spcPct val="0"/>
        </a:spcBef>
        <a:spcAft>
          <a:spcPct val="0"/>
        </a:spcAft>
        <a:defRPr sz="16154">
          <a:solidFill>
            <a:schemeClr val="tx2"/>
          </a:solidFill>
          <a:latin typeface="Arial" charset="0"/>
        </a:defRPr>
      </a:lvl2pPr>
      <a:lvl3pPr algn="ctr" defTabSz="3362346" rtl="0" eaLnBrk="0" fontAlgn="base" hangingPunct="0">
        <a:spcBef>
          <a:spcPct val="0"/>
        </a:spcBef>
        <a:spcAft>
          <a:spcPct val="0"/>
        </a:spcAft>
        <a:defRPr sz="16154">
          <a:solidFill>
            <a:schemeClr val="tx2"/>
          </a:solidFill>
          <a:latin typeface="Arial" charset="0"/>
        </a:defRPr>
      </a:lvl3pPr>
      <a:lvl4pPr algn="ctr" defTabSz="3362346" rtl="0" eaLnBrk="0" fontAlgn="base" hangingPunct="0">
        <a:spcBef>
          <a:spcPct val="0"/>
        </a:spcBef>
        <a:spcAft>
          <a:spcPct val="0"/>
        </a:spcAft>
        <a:defRPr sz="16154">
          <a:solidFill>
            <a:schemeClr val="tx2"/>
          </a:solidFill>
          <a:latin typeface="Arial" charset="0"/>
        </a:defRPr>
      </a:lvl4pPr>
      <a:lvl5pPr algn="ctr" defTabSz="3362346" rtl="0" eaLnBrk="0" fontAlgn="base" hangingPunct="0">
        <a:spcBef>
          <a:spcPct val="0"/>
        </a:spcBef>
        <a:spcAft>
          <a:spcPct val="0"/>
        </a:spcAft>
        <a:defRPr sz="16154">
          <a:solidFill>
            <a:schemeClr val="tx2"/>
          </a:solidFill>
          <a:latin typeface="Arial" charset="0"/>
        </a:defRPr>
      </a:lvl5pPr>
      <a:lvl6pPr marL="482296" algn="ctr" defTabSz="3362680" rtl="0" fontAlgn="base">
        <a:spcBef>
          <a:spcPct val="0"/>
        </a:spcBef>
        <a:spcAft>
          <a:spcPct val="0"/>
        </a:spcAft>
        <a:defRPr sz="16154">
          <a:solidFill>
            <a:schemeClr val="tx2"/>
          </a:solidFill>
          <a:latin typeface="Arial" charset="0"/>
        </a:defRPr>
      </a:lvl6pPr>
      <a:lvl7pPr marL="964594" algn="ctr" defTabSz="3362680" rtl="0" fontAlgn="base">
        <a:spcBef>
          <a:spcPct val="0"/>
        </a:spcBef>
        <a:spcAft>
          <a:spcPct val="0"/>
        </a:spcAft>
        <a:defRPr sz="16154">
          <a:solidFill>
            <a:schemeClr val="tx2"/>
          </a:solidFill>
          <a:latin typeface="Arial" charset="0"/>
        </a:defRPr>
      </a:lvl7pPr>
      <a:lvl8pPr marL="1446890" algn="ctr" defTabSz="3362680" rtl="0" fontAlgn="base">
        <a:spcBef>
          <a:spcPct val="0"/>
        </a:spcBef>
        <a:spcAft>
          <a:spcPct val="0"/>
        </a:spcAft>
        <a:defRPr sz="16154">
          <a:solidFill>
            <a:schemeClr val="tx2"/>
          </a:solidFill>
          <a:latin typeface="Arial" charset="0"/>
        </a:defRPr>
      </a:lvl8pPr>
      <a:lvl9pPr marL="1929187" algn="ctr" defTabSz="3362680" rtl="0" fontAlgn="base">
        <a:spcBef>
          <a:spcPct val="0"/>
        </a:spcBef>
        <a:spcAft>
          <a:spcPct val="0"/>
        </a:spcAft>
        <a:defRPr sz="16154">
          <a:solidFill>
            <a:schemeClr val="tx2"/>
          </a:solidFill>
          <a:latin typeface="Arial" charset="0"/>
        </a:defRPr>
      </a:lvl9pPr>
    </p:titleStyle>
    <p:bodyStyle>
      <a:lvl1pPr marL="1259782" indent="-1259782" algn="l" defTabSz="3362346" rtl="0" eaLnBrk="0" fontAlgn="base" hangingPunct="0">
        <a:spcBef>
          <a:spcPct val="20000"/>
        </a:spcBef>
        <a:spcAft>
          <a:spcPct val="0"/>
        </a:spcAft>
        <a:buChar char="•"/>
        <a:defRPr sz="11816">
          <a:solidFill>
            <a:schemeClr val="tx1"/>
          </a:solidFill>
          <a:latin typeface="+mn-lt"/>
          <a:ea typeface="+mn-ea"/>
          <a:cs typeface="+mn-cs"/>
        </a:defRPr>
      </a:lvl1pPr>
      <a:lvl2pPr marL="2730572" indent="-1048771" algn="l" defTabSz="3362346" rtl="0" eaLnBrk="0" fontAlgn="base" hangingPunct="0">
        <a:spcBef>
          <a:spcPct val="20000"/>
        </a:spcBef>
        <a:spcAft>
          <a:spcPct val="0"/>
        </a:spcAft>
        <a:buChar char="–"/>
        <a:defRPr sz="10339">
          <a:solidFill>
            <a:schemeClr val="tx1"/>
          </a:solidFill>
          <a:latin typeface="+mn-lt"/>
        </a:defRPr>
      </a:lvl2pPr>
      <a:lvl3pPr marL="4202618" indent="-840273" algn="l" defTabSz="3362346" rtl="0" eaLnBrk="0" fontAlgn="base" hangingPunct="0">
        <a:spcBef>
          <a:spcPct val="20000"/>
        </a:spcBef>
        <a:spcAft>
          <a:spcPct val="0"/>
        </a:spcAft>
        <a:buChar char="•"/>
        <a:defRPr sz="8862">
          <a:solidFill>
            <a:schemeClr val="tx1"/>
          </a:solidFill>
          <a:latin typeface="+mn-lt"/>
        </a:defRPr>
      </a:lvl3pPr>
      <a:lvl4pPr marL="5884419" indent="-840273" algn="l" defTabSz="3362346" rtl="0" eaLnBrk="0" fontAlgn="base" hangingPunct="0">
        <a:spcBef>
          <a:spcPct val="20000"/>
        </a:spcBef>
        <a:spcAft>
          <a:spcPct val="0"/>
        </a:spcAft>
        <a:buChar char="–"/>
        <a:defRPr sz="7385">
          <a:solidFill>
            <a:schemeClr val="tx1"/>
          </a:solidFill>
          <a:latin typeface="+mn-lt"/>
        </a:defRPr>
      </a:lvl4pPr>
      <a:lvl5pPr marL="7563708" indent="-837760" algn="l" defTabSz="3362346" rtl="0" eaLnBrk="0" fontAlgn="base" hangingPunct="0">
        <a:spcBef>
          <a:spcPct val="20000"/>
        </a:spcBef>
        <a:spcAft>
          <a:spcPct val="0"/>
        </a:spcAft>
        <a:buChar char="»"/>
        <a:defRPr sz="7385">
          <a:solidFill>
            <a:schemeClr val="tx1"/>
          </a:solidFill>
          <a:latin typeface="+mn-lt"/>
        </a:defRPr>
      </a:lvl5pPr>
      <a:lvl6pPr marL="8046654" indent="-838996" algn="l" defTabSz="3362680" rtl="0" fontAlgn="base">
        <a:spcBef>
          <a:spcPct val="20000"/>
        </a:spcBef>
        <a:spcAft>
          <a:spcPct val="0"/>
        </a:spcAft>
        <a:buChar char="»"/>
        <a:defRPr sz="7385">
          <a:solidFill>
            <a:schemeClr val="tx1"/>
          </a:solidFill>
          <a:latin typeface="+mn-lt"/>
        </a:defRPr>
      </a:lvl6pPr>
      <a:lvl7pPr marL="8528949" indent="-838996" algn="l" defTabSz="3362680" rtl="0" fontAlgn="base">
        <a:spcBef>
          <a:spcPct val="20000"/>
        </a:spcBef>
        <a:spcAft>
          <a:spcPct val="0"/>
        </a:spcAft>
        <a:buChar char="»"/>
        <a:defRPr sz="7385">
          <a:solidFill>
            <a:schemeClr val="tx1"/>
          </a:solidFill>
          <a:latin typeface="+mn-lt"/>
        </a:defRPr>
      </a:lvl7pPr>
      <a:lvl8pPr marL="9011247" indent="-838996" algn="l" defTabSz="3362680" rtl="0" fontAlgn="base">
        <a:spcBef>
          <a:spcPct val="20000"/>
        </a:spcBef>
        <a:spcAft>
          <a:spcPct val="0"/>
        </a:spcAft>
        <a:buChar char="»"/>
        <a:defRPr sz="7385">
          <a:solidFill>
            <a:schemeClr val="tx1"/>
          </a:solidFill>
          <a:latin typeface="+mn-lt"/>
        </a:defRPr>
      </a:lvl8pPr>
      <a:lvl9pPr marL="9493543" indent="-838996" algn="l" defTabSz="3362680" rtl="0" fontAlgn="base">
        <a:spcBef>
          <a:spcPct val="20000"/>
        </a:spcBef>
        <a:spcAft>
          <a:spcPct val="0"/>
        </a:spcAft>
        <a:buChar char="»"/>
        <a:defRPr sz="7385">
          <a:solidFill>
            <a:schemeClr val="tx1"/>
          </a:solidFill>
          <a:latin typeface="+mn-lt"/>
        </a:defRPr>
      </a:lvl9pPr>
    </p:bodyStyle>
    <p:otherStyle>
      <a:defPPr>
        <a:defRPr lang="en-US"/>
      </a:defPPr>
      <a:lvl1pPr marL="0" algn="l" defTabSz="964594" rtl="0" eaLnBrk="1" latinLnBrk="0" hangingPunct="1">
        <a:defRPr sz="1939" kern="1200">
          <a:solidFill>
            <a:schemeClr val="tx1"/>
          </a:solidFill>
          <a:latin typeface="+mn-lt"/>
          <a:ea typeface="+mn-ea"/>
          <a:cs typeface="+mn-cs"/>
        </a:defRPr>
      </a:lvl1pPr>
      <a:lvl2pPr marL="482296" algn="l" defTabSz="964594" rtl="0" eaLnBrk="1" latinLnBrk="0" hangingPunct="1">
        <a:defRPr sz="1939" kern="1200">
          <a:solidFill>
            <a:schemeClr val="tx1"/>
          </a:solidFill>
          <a:latin typeface="+mn-lt"/>
          <a:ea typeface="+mn-ea"/>
          <a:cs typeface="+mn-cs"/>
        </a:defRPr>
      </a:lvl2pPr>
      <a:lvl3pPr marL="964594" algn="l" defTabSz="964594" rtl="0" eaLnBrk="1" latinLnBrk="0" hangingPunct="1">
        <a:defRPr sz="1939" kern="1200">
          <a:solidFill>
            <a:schemeClr val="tx1"/>
          </a:solidFill>
          <a:latin typeface="+mn-lt"/>
          <a:ea typeface="+mn-ea"/>
          <a:cs typeface="+mn-cs"/>
        </a:defRPr>
      </a:lvl3pPr>
      <a:lvl4pPr marL="1446890" algn="l" defTabSz="964594" rtl="0" eaLnBrk="1" latinLnBrk="0" hangingPunct="1">
        <a:defRPr sz="1939" kern="1200">
          <a:solidFill>
            <a:schemeClr val="tx1"/>
          </a:solidFill>
          <a:latin typeface="+mn-lt"/>
          <a:ea typeface="+mn-ea"/>
          <a:cs typeface="+mn-cs"/>
        </a:defRPr>
      </a:lvl4pPr>
      <a:lvl5pPr marL="1929187" algn="l" defTabSz="964594" rtl="0" eaLnBrk="1" latinLnBrk="0" hangingPunct="1">
        <a:defRPr sz="1939" kern="1200">
          <a:solidFill>
            <a:schemeClr val="tx1"/>
          </a:solidFill>
          <a:latin typeface="+mn-lt"/>
          <a:ea typeface="+mn-ea"/>
          <a:cs typeface="+mn-cs"/>
        </a:defRPr>
      </a:lvl5pPr>
      <a:lvl6pPr marL="2411484" algn="l" defTabSz="964594" rtl="0" eaLnBrk="1" latinLnBrk="0" hangingPunct="1">
        <a:defRPr sz="1939" kern="1200">
          <a:solidFill>
            <a:schemeClr val="tx1"/>
          </a:solidFill>
          <a:latin typeface="+mn-lt"/>
          <a:ea typeface="+mn-ea"/>
          <a:cs typeface="+mn-cs"/>
        </a:defRPr>
      </a:lvl6pPr>
      <a:lvl7pPr marL="2893781" algn="l" defTabSz="964594" rtl="0" eaLnBrk="1" latinLnBrk="0" hangingPunct="1">
        <a:defRPr sz="1939" kern="1200">
          <a:solidFill>
            <a:schemeClr val="tx1"/>
          </a:solidFill>
          <a:latin typeface="+mn-lt"/>
          <a:ea typeface="+mn-ea"/>
          <a:cs typeface="+mn-cs"/>
        </a:defRPr>
      </a:lvl7pPr>
      <a:lvl8pPr marL="3376077" algn="l" defTabSz="964594" rtl="0" eaLnBrk="1" latinLnBrk="0" hangingPunct="1">
        <a:defRPr sz="1939" kern="1200">
          <a:solidFill>
            <a:schemeClr val="tx1"/>
          </a:solidFill>
          <a:latin typeface="+mn-lt"/>
          <a:ea typeface="+mn-ea"/>
          <a:cs typeface="+mn-cs"/>
        </a:defRPr>
      </a:lvl8pPr>
      <a:lvl9pPr marL="3858375" algn="l" defTabSz="964594" rtl="0" eaLnBrk="1" latinLnBrk="0" hangingPunct="1">
        <a:defRPr sz="19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39332FF-4E3A-4521-BFF7-DDFC4DCEC873}"/>
              </a:ext>
            </a:extLst>
          </p:cNvPr>
          <p:cNvSpPr/>
          <p:nvPr/>
        </p:nvSpPr>
        <p:spPr bwMode="auto">
          <a:xfrm>
            <a:off x="22046568" y="19755653"/>
            <a:ext cx="280032" cy="20874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23" name="Rectangle 65"/>
          <p:cNvSpPr>
            <a:spLocks noChangeArrowheads="1"/>
          </p:cNvSpPr>
          <p:nvPr/>
        </p:nvSpPr>
        <p:spPr bwMode="auto">
          <a:xfrm>
            <a:off x="13375528" y="6214607"/>
            <a:ext cx="17292543" cy="26175047"/>
          </a:xfrm>
          <a:prstGeom prst="rect">
            <a:avLst/>
          </a:prstGeom>
          <a:solidFill>
            <a:schemeClr val="accent6">
              <a:lumMod val="20000"/>
              <a:lumOff val="80000"/>
            </a:schemeClr>
          </a:solidFill>
          <a:ln w="9525">
            <a:noFill/>
            <a:miter lim="800000"/>
            <a:headEnd/>
            <a:tailEnd/>
          </a:ln>
        </p:spPr>
        <p:txBody>
          <a:bodyPr lIns="270395" tIns="135200" rIns="270395" bIns="135200"/>
          <a:lstStyle/>
          <a:p>
            <a:pPr marL="378950" lvl="1" indent="0"/>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378950" lvl="1" indent="0"/>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941672" lvl="1" indent="-562722">
              <a:buFontTx/>
              <a:buChar char="-"/>
            </a:pPr>
            <a:endParaRPr lang="en-US" altLang="en-US" sz="3939" b="1" dirty="0">
              <a:latin typeface="Times New Roman" charset="0"/>
              <a:cs typeface="Times New Roman" charset="0"/>
            </a:endParaRPr>
          </a:p>
          <a:p>
            <a:pPr marL="378950" lvl="1" indent="0"/>
            <a:endParaRPr lang="en-US" altLang="en-US" sz="3939" b="1" dirty="0">
              <a:latin typeface="Times New Roman" charset="0"/>
              <a:cs typeface="Times New Roman" charset="0"/>
            </a:endParaRPr>
          </a:p>
          <a:p>
            <a:pPr marL="378950" lvl="1" indent="0"/>
            <a:endParaRPr lang="en-US" altLang="en-US" sz="3939" b="1" dirty="0">
              <a:latin typeface="Times New Roman" charset="0"/>
              <a:cs typeface="Times New Roman" charset="0"/>
            </a:endParaRPr>
          </a:p>
          <a:p>
            <a:pPr marL="378950" lvl="1" indent="0"/>
            <a:endParaRPr lang="en-US" altLang="en-US" sz="3939" b="1" dirty="0">
              <a:latin typeface="Times New Roman" charset="0"/>
              <a:cs typeface="Times New Roman" charset="0"/>
            </a:endParaRPr>
          </a:p>
          <a:p>
            <a:pPr marL="378950" lvl="1" indent="0"/>
            <a:endParaRPr lang="en-US" altLang="en-US" sz="3939" b="1" dirty="0">
              <a:latin typeface="Times New Roman" charset="0"/>
              <a:cs typeface="Times New Roman" charset="0"/>
            </a:endParaRPr>
          </a:p>
        </p:txBody>
      </p:sp>
      <p:graphicFrame>
        <p:nvGraphicFramePr>
          <p:cNvPr id="63" name="Chart 62"/>
          <p:cNvGraphicFramePr>
            <a:graphicFrameLocks/>
          </p:cNvGraphicFramePr>
          <p:nvPr>
            <p:extLst>
              <p:ext uri="{D42A27DB-BD31-4B8C-83A1-F6EECF244321}">
                <p14:modId xmlns:p14="http://schemas.microsoft.com/office/powerpoint/2010/main" val="2042523329"/>
              </p:ext>
            </p:extLst>
          </p:nvPr>
        </p:nvGraphicFramePr>
        <p:xfrm>
          <a:off x="67884953" y="35719131"/>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2" descr="https://pod51034.outlook.com/owa/service.svc/s/GetFileAttachment?id=AAMkAGE0YjE5MDQ2LTM3NjctNDliMS04YTQ3LWQ4ZDZkYTc0NWViMwBGAAAAAAD%2B%2BdQUA2w6R6X0I7rBQ5MwBwC4bO8u887XR7u4bq8xlObWAAAAAAStAABv5Hjly5ntQpR4qRw3pmWxAAByUjZNAAABEgAQAKR0BPhDPe9GkmAcrK7TuyA%3D&amp;isImagePreview=True&amp;X-OWA-CANARY=3mE03fUq8UqhaSaRRgGuGQohcTqgGNEI0T4rxIyzBBky3TZArpaLCRSZEaUpQ_Jcu36F4GJmeIg."/>
          <p:cNvSpPr>
            <a:spLocks noChangeAspect="1" noChangeArrowheads="1"/>
          </p:cNvSpPr>
          <p:nvPr/>
        </p:nvSpPr>
        <p:spPr bwMode="auto">
          <a:xfrm>
            <a:off x="1750955" y="915365"/>
            <a:ext cx="281354" cy="28135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US" sz="5222"/>
          </a:p>
        </p:txBody>
      </p:sp>
      <p:grpSp>
        <p:nvGrpSpPr>
          <p:cNvPr id="7" name="Group 6"/>
          <p:cNvGrpSpPr/>
          <p:nvPr/>
        </p:nvGrpSpPr>
        <p:grpSpPr>
          <a:xfrm>
            <a:off x="262740" y="-228600"/>
            <a:ext cx="43399860" cy="5428430"/>
            <a:chOff x="343515" y="1969417"/>
            <a:chExt cx="43399860" cy="4564673"/>
          </a:xfrm>
        </p:grpSpPr>
        <p:sp>
          <p:nvSpPr>
            <p:cNvPr id="2062" name="Rectangle 57"/>
            <p:cNvSpPr>
              <a:spLocks noChangeArrowheads="1"/>
            </p:cNvSpPr>
            <p:nvPr/>
          </p:nvSpPr>
          <p:spPr bwMode="auto">
            <a:xfrm>
              <a:off x="343515" y="1969417"/>
              <a:ext cx="43399860" cy="4564673"/>
            </a:xfrm>
            <a:prstGeom prst="rect">
              <a:avLst/>
            </a:prstGeom>
            <a:solidFill>
              <a:srgbClr val="4D2683"/>
            </a:solidFill>
            <a:ln w="9525">
              <a:noFill/>
              <a:miter lim="800000"/>
              <a:headEnd/>
              <a:tailEnd/>
            </a:ln>
          </p:spPr>
          <p:txBody>
            <a:bodyPr wrap="none" lIns="96457" tIns="48228" rIns="96457" bIns="48228" anchor="ctr"/>
            <a:lstStyle/>
            <a:p>
              <a:endParaRPr lang="en-US" sz="5222">
                <a:solidFill>
                  <a:srgbClr val="3B1570"/>
                </a:solidFill>
              </a:endParaRPr>
            </a:p>
          </p:txBody>
        </p:sp>
        <p:pic>
          <p:nvPicPr>
            <p:cNvPr id="61" name="Picture 60">
              <a:extLst>
                <a:ext uri="{FF2B5EF4-FFF2-40B4-BE49-F238E27FC236}">
                  <a16:creationId xmlns:a16="http://schemas.microsoft.com/office/drawing/2014/main" id="{9E0C3B9A-613F-4038-8916-DE1DE24A55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944" y="2555389"/>
              <a:ext cx="7996631" cy="3514844"/>
            </a:xfrm>
            <a:prstGeom prst="rect">
              <a:avLst/>
            </a:prstGeom>
          </p:spPr>
        </p:pic>
      </p:grpSp>
      <p:sp>
        <p:nvSpPr>
          <p:cNvPr id="69" name="Line 11"/>
          <p:cNvSpPr>
            <a:spLocks noChangeShapeType="1"/>
          </p:cNvSpPr>
          <p:nvPr/>
        </p:nvSpPr>
        <p:spPr bwMode="auto">
          <a:xfrm flipH="1">
            <a:off x="147825" y="5421421"/>
            <a:ext cx="43397424" cy="0"/>
          </a:xfrm>
          <a:prstGeom prst="line">
            <a:avLst/>
          </a:prstGeom>
          <a:noFill/>
          <a:ln w="76200">
            <a:solidFill>
              <a:srgbClr val="FFC82E"/>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sz="3800" dirty="0"/>
          </a:p>
        </p:txBody>
      </p:sp>
      <p:grpSp>
        <p:nvGrpSpPr>
          <p:cNvPr id="59" name="Group 58"/>
          <p:cNvGrpSpPr/>
          <p:nvPr/>
        </p:nvGrpSpPr>
        <p:grpSpPr>
          <a:xfrm>
            <a:off x="111519" y="5497621"/>
            <a:ext cx="12995652" cy="10732979"/>
            <a:chOff x="272093" y="5132962"/>
            <a:chExt cx="12995652" cy="10264039"/>
          </a:xfrm>
        </p:grpSpPr>
        <p:sp>
          <p:nvSpPr>
            <p:cNvPr id="44" name="Text Box 64"/>
            <p:cNvSpPr txBox="1">
              <a:spLocks noChangeArrowheads="1"/>
            </p:cNvSpPr>
            <p:nvPr/>
          </p:nvSpPr>
          <p:spPr bwMode="auto">
            <a:xfrm>
              <a:off x="325468" y="5132962"/>
              <a:ext cx="12942277" cy="799533"/>
            </a:xfrm>
            <a:prstGeom prst="rect">
              <a:avLst/>
            </a:prstGeom>
            <a:noFill/>
            <a:ln w="9525">
              <a:noFill/>
              <a:miter lim="800000"/>
              <a:headEnd/>
              <a:tailEnd/>
            </a:ln>
            <a:effectLst/>
          </p:spPr>
          <p:txBody>
            <a:bodyPr wrap="square" lIns="96457" tIns="48228" rIns="96457" bIns="48228">
              <a:spAutoFit/>
            </a:bodyPr>
            <a:lstStyle/>
            <a:p>
              <a:pPr algn="l" eaLnBrk="0" hangingPunct="0">
                <a:spcBef>
                  <a:spcPct val="50000"/>
                </a:spcBef>
                <a:defRPr/>
              </a:pPr>
              <a:r>
                <a:rPr lang="en-US" sz="4800" dirty="0">
                  <a:solidFill>
                    <a:srgbClr val="552B8C"/>
                  </a:solidFill>
                  <a:latin typeface="+mj-lt"/>
                </a:rPr>
                <a:t>Introduction</a:t>
              </a:r>
              <a:endParaRPr lang="en-US" sz="6000" dirty="0">
                <a:solidFill>
                  <a:srgbClr val="552B8C"/>
                </a:solidFill>
                <a:latin typeface="+mj-lt"/>
              </a:endParaRPr>
            </a:p>
          </p:txBody>
        </p:sp>
        <p:sp>
          <p:nvSpPr>
            <p:cNvPr id="2068" name="Rectangle 65"/>
            <p:cNvSpPr>
              <a:spLocks noChangeArrowheads="1"/>
            </p:cNvSpPr>
            <p:nvPr/>
          </p:nvSpPr>
          <p:spPr bwMode="auto">
            <a:xfrm>
              <a:off x="272093" y="6167509"/>
              <a:ext cx="12942277" cy="9229492"/>
            </a:xfrm>
            <a:prstGeom prst="rect">
              <a:avLst/>
            </a:prstGeom>
            <a:solidFill>
              <a:schemeClr val="bg1"/>
            </a:solidFill>
            <a:ln w="9525">
              <a:noFill/>
              <a:miter lim="800000"/>
              <a:headEnd/>
              <a:tailEnd/>
            </a:ln>
          </p:spPr>
          <p:txBody>
            <a:bodyPr lIns="270395" tIns="135200" rIns="270395" bIns="135200"/>
            <a:lstStyle/>
            <a:p>
              <a:pPr marL="457200" indent="-457200" algn="l">
                <a:spcAft>
                  <a:spcPts val="1477"/>
                </a:spcAft>
                <a:buFont typeface="Arial" panose="020B0604020202020204" pitchFamily="34" charset="0"/>
                <a:buChar char="•"/>
              </a:pPr>
              <a:r>
                <a:rPr lang="en-US" sz="2800" b="1" dirty="0"/>
                <a:t>People with unilateral lower extremity amputation utilizing a prostheses have a higher incidence of knee osteoarthritis in their intact limb (1)</a:t>
              </a:r>
            </a:p>
            <a:p>
              <a:pPr marL="457200" indent="-457200" algn="l">
                <a:spcAft>
                  <a:spcPts val="1477"/>
                </a:spcAft>
                <a:buFont typeface="Arial" panose="020B0604020202020204" pitchFamily="34" charset="0"/>
                <a:buChar char="•"/>
              </a:pPr>
              <a:r>
                <a:rPr lang="en-US" sz="2800" b="1" dirty="0"/>
                <a:t>Higher incidence of knee osteoarthritis could be due to greater knee loading magnitude or duration on the intact limb compared to the prosthetic limb (2)</a:t>
              </a:r>
            </a:p>
            <a:p>
              <a:pPr marL="457200" indent="-457200" algn="l">
                <a:spcAft>
                  <a:spcPts val="1477"/>
                </a:spcAft>
                <a:buFont typeface="Arial" panose="020B0604020202020204" pitchFamily="34" charset="0"/>
                <a:buChar char="•"/>
              </a:pPr>
              <a:r>
                <a:rPr lang="en-US" sz="2800" b="1" dirty="0"/>
                <a:t>Estimated knee joint loads are potentially similar between able-bodied controls and people with recent amputation (3) </a:t>
              </a:r>
            </a:p>
            <a:p>
              <a:pPr marL="457200" indent="-457200" algn="l">
                <a:spcAft>
                  <a:spcPts val="1477"/>
                </a:spcAft>
                <a:buFont typeface="Arial" panose="020B0604020202020204" pitchFamily="34" charset="0"/>
                <a:buChar char="•"/>
              </a:pPr>
              <a:r>
                <a:rPr lang="en-US" sz="2800" b="1" dirty="0"/>
                <a:t>People with lower extremity amputations have other objectives while walking such as energy expenditure and stability</a:t>
              </a:r>
            </a:p>
            <a:p>
              <a:pPr marL="978287" lvl="1" indent="-457200" algn="l">
                <a:spcAft>
                  <a:spcPts val="1477"/>
                </a:spcAft>
                <a:buFont typeface="Arial" panose="020B0604020202020204" pitchFamily="34" charset="0"/>
                <a:buChar char="•"/>
              </a:pPr>
              <a:r>
                <a:rPr lang="en-US" sz="2800" dirty="0"/>
                <a:t>Could lead to increased knee loading and increased risk of tibial-femoral knee osteoarthritis (4)</a:t>
              </a:r>
            </a:p>
            <a:p>
              <a:pPr marL="978287" lvl="1" indent="-457200" algn="l">
                <a:spcAft>
                  <a:spcPts val="1477"/>
                </a:spcAft>
                <a:buFont typeface="Arial" panose="020B0604020202020204" pitchFamily="34" charset="0"/>
                <a:buChar char="•"/>
              </a:pPr>
              <a:r>
                <a:rPr lang="en-US" sz="2800" dirty="0"/>
                <a:t>People with lower extremity amputations utilizing prostheses walk slower and take more steps than able-bodied controls for the same distance</a:t>
              </a:r>
            </a:p>
            <a:p>
              <a:pPr marL="978287" lvl="1" indent="-457200" algn="l">
                <a:spcAft>
                  <a:spcPts val="1477"/>
                </a:spcAft>
                <a:buFont typeface="Arial" panose="020B0604020202020204" pitchFamily="34" charset="0"/>
                <a:buChar char="•"/>
              </a:pPr>
              <a:r>
                <a:rPr lang="en-US" sz="2800" dirty="0"/>
                <a:t>Could lead to greater accumulation of knee joint loads</a:t>
              </a:r>
            </a:p>
            <a:p>
              <a:pPr algn="l">
                <a:spcAft>
                  <a:spcPts val="1477"/>
                </a:spcAft>
              </a:pPr>
              <a:endParaRPr lang="en-US" sz="3000" dirty="0"/>
            </a:p>
            <a:p>
              <a:pPr algn="l">
                <a:spcAft>
                  <a:spcPts val="1477"/>
                </a:spcAft>
              </a:pPr>
              <a:endParaRPr lang="en-US" sz="3000" dirty="0"/>
            </a:p>
            <a:p>
              <a:pPr algn="l">
                <a:spcAft>
                  <a:spcPts val="1477"/>
                </a:spcAft>
              </a:pPr>
              <a:endParaRPr lang="en-US" sz="3000" dirty="0"/>
            </a:p>
            <a:p>
              <a:pPr algn="l">
                <a:spcAft>
                  <a:spcPts val="1477"/>
                </a:spcAft>
              </a:pPr>
              <a:endParaRPr lang="en-US" sz="3000" dirty="0"/>
            </a:p>
            <a:p>
              <a:pPr algn="l">
                <a:spcAft>
                  <a:spcPts val="1477"/>
                </a:spcAft>
              </a:pPr>
              <a:endParaRPr lang="en-US" sz="3000" dirty="0"/>
            </a:p>
            <a:p>
              <a:pPr marL="457200" indent="-457200" algn="l">
                <a:spcAft>
                  <a:spcPts val="1477"/>
                </a:spcAft>
                <a:buFont typeface="Arial" panose="020B0604020202020204" pitchFamily="34" charset="0"/>
                <a:buChar char="•"/>
              </a:pPr>
              <a:r>
                <a:rPr lang="en-US" sz="2800" b="1" dirty="0"/>
                <a:t>We hypothesize that the intact limb will have greater peak and greater cumulative knee loading compared to the prosthetic limb</a:t>
              </a:r>
              <a:endParaRPr lang="en-US" sz="3200" b="1" dirty="0"/>
            </a:p>
            <a:p>
              <a:pPr algn="l">
                <a:spcAft>
                  <a:spcPts val="1477"/>
                </a:spcAft>
              </a:pPr>
              <a:endParaRPr lang="en-US" sz="3600" dirty="0"/>
            </a:p>
            <a:p>
              <a:pPr algn="l">
                <a:spcAft>
                  <a:spcPts val="1477"/>
                </a:spcAft>
              </a:pPr>
              <a:endParaRPr lang="en-US" sz="3000" dirty="0"/>
            </a:p>
            <a:p>
              <a:pPr algn="l">
                <a:spcAft>
                  <a:spcPts val="1477"/>
                </a:spcAft>
              </a:pPr>
              <a:endParaRPr lang="en-US" sz="3000" dirty="0"/>
            </a:p>
          </p:txBody>
        </p:sp>
        <p:cxnSp>
          <p:nvCxnSpPr>
            <p:cNvPr id="70" name="Straight Connector 69"/>
            <p:cNvCxnSpPr>
              <a:cxnSpLocks/>
            </p:cNvCxnSpPr>
            <p:nvPr/>
          </p:nvCxnSpPr>
          <p:spPr>
            <a:xfrm>
              <a:off x="325468" y="5923809"/>
              <a:ext cx="12789106" cy="0"/>
            </a:xfrm>
            <a:prstGeom prst="line">
              <a:avLst/>
            </a:prstGeom>
            <a:noFill/>
            <a:ln w="76200" cap="flat" cmpd="sng" algn="ctr">
              <a:solidFill>
                <a:srgbClr val="FFCC18"/>
              </a:solidFill>
              <a:prstDash val="solid"/>
              <a:miter lim="800000"/>
            </a:ln>
            <a:effectLst/>
          </p:spPr>
        </p:cxnSp>
      </p:grpSp>
      <p:grpSp>
        <p:nvGrpSpPr>
          <p:cNvPr id="60" name="Group 59"/>
          <p:cNvGrpSpPr/>
          <p:nvPr/>
        </p:nvGrpSpPr>
        <p:grpSpPr>
          <a:xfrm>
            <a:off x="200130" y="19449584"/>
            <a:ext cx="13047476" cy="16975752"/>
            <a:chOff x="245668" y="11248264"/>
            <a:chExt cx="13047476" cy="20867831"/>
          </a:xfrm>
        </p:grpSpPr>
        <p:sp>
          <p:nvSpPr>
            <p:cNvPr id="48" name="Text Box 64"/>
            <p:cNvSpPr txBox="1">
              <a:spLocks noChangeArrowheads="1"/>
            </p:cNvSpPr>
            <p:nvPr/>
          </p:nvSpPr>
          <p:spPr bwMode="auto">
            <a:xfrm>
              <a:off x="350867" y="11248264"/>
              <a:ext cx="12942277" cy="1027748"/>
            </a:xfrm>
            <a:prstGeom prst="rect">
              <a:avLst/>
            </a:prstGeom>
            <a:noFill/>
            <a:ln w="9525">
              <a:noFill/>
              <a:miter lim="800000"/>
              <a:headEnd/>
              <a:tailEnd/>
            </a:ln>
            <a:effectLst/>
          </p:spPr>
          <p:txBody>
            <a:bodyPr wrap="square" lIns="96457" tIns="48228" rIns="96457" bIns="48228">
              <a:spAutoFit/>
            </a:bodyPr>
            <a:lstStyle/>
            <a:p>
              <a:pPr algn="l" eaLnBrk="0" hangingPunct="0">
                <a:spcBef>
                  <a:spcPct val="50000"/>
                </a:spcBef>
                <a:defRPr/>
              </a:pPr>
              <a:r>
                <a:rPr lang="en-US" sz="4800" dirty="0">
                  <a:solidFill>
                    <a:srgbClr val="543481"/>
                  </a:solidFill>
                  <a:latin typeface="+mj-lt"/>
                </a:rPr>
                <a:t>Methods</a:t>
              </a:r>
              <a:endParaRPr lang="en-US" sz="4400" dirty="0">
                <a:solidFill>
                  <a:srgbClr val="543481"/>
                </a:solidFill>
                <a:latin typeface="+mj-lt"/>
              </a:endParaRPr>
            </a:p>
          </p:txBody>
        </p:sp>
        <p:sp>
          <p:nvSpPr>
            <p:cNvPr id="52" name="Rectangle 65"/>
            <p:cNvSpPr>
              <a:spLocks noChangeArrowheads="1"/>
            </p:cNvSpPr>
            <p:nvPr/>
          </p:nvSpPr>
          <p:spPr bwMode="auto">
            <a:xfrm>
              <a:off x="245668" y="16694952"/>
              <a:ext cx="12848815" cy="15421143"/>
            </a:xfrm>
            <a:prstGeom prst="rect">
              <a:avLst/>
            </a:prstGeom>
            <a:solidFill>
              <a:schemeClr val="bg1"/>
            </a:solidFill>
            <a:ln w="9525">
              <a:noFill/>
              <a:miter lim="800000"/>
              <a:headEnd/>
              <a:tailEnd/>
            </a:ln>
          </p:spPr>
          <p:txBody>
            <a:bodyPr lIns="270395" tIns="135200" rIns="270395" bIns="135200"/>
            <a:lstStyle/>
            <a:p>
              <a:pPr marL="422041" indent="-422041" algn="l">
                <a:spcBef>
                  <a:spcPts val="1477"/>
                </a:spcBef>
              </a:pPr>
              <a:endParaRPr lang="en-US" sz="3500" dirty="0">
                <a:solidFill>
                  <a:srgbClr val="FF0000"/>
                </a:solidFill>
              </a:endParaRPr>
            </a:p>
          </p:txBody>
        </p:sp>
        <p:cxnSp>
          <p:nvCxnSpPr>
            <p:cNvPr id="71" name="Straight Connector 70"/>
            <p:cNvCxnSpPr>
              <a:cxnSpLocks/>
            </p:cNvCxnSpPr>
            <p:nvPr/>
          </p:nvCxnSpPr>
          <p:spPr>
            <a:xfrm>
              <a:off x="245669" y="12182341"/>
              <a:ext cx="12938760" cy="0"/>
            </a:xfrm>
            <a:prstGeom prst="line">
              <a:avLst/>
            </a:prstGeom>
            <a:ln w="76200">
              <a:solidFill>
                <a:srgbClr val="FFCC18"/>
              </a:solidFill>
            </a:ln>
          </p:spPr>
          <p:style>
            <a:lnRef idx="1">
              <a:schemeClr val="accent1"/>
            </a:lnRef>
            <a:fillRef idx="0">
              <a:schemeClr val="accent1"/>
            </a:fillRef>
            <a:effectRef idx="0">
              <a:schemeClr val="accent1"/>
            </a:effectRef>
            <a:fontRef idx="minor">
              <a:schemeClr val="tx1"/>
            </a:fontRef>
          </p:style>
        </p:cxnSp>
      </p:grpSp>
      <p:sp>
        <p:nvSpPr>
          <p:cNvPr id="72" name="Rectangle 32"/>
          <p:cNvSpPr>
            <a:spLocks noChangeArrowheads="1"/>
          </p:cNvSpPr>
          <p:nvPr/>
        </p:nvSpPr>
        <p:spPr bwMode="auto">
          <a:xfrm>
            <a:off x="48505" y="32015198"/>
            <a:ext cx="43397424" cy="366821"/>
          </a:xfrm>
          <a:prstGeom prst="rect">
            <a:avLst/>
          </a:prstGeom>
          <a:solidFill>
            <a:srgbClr val="502D7F"/>
          </a:solidFill>
          <a:ln w="9525">
            <a:solidFill>
              <a:srgbClr val="6B3197"/>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3800" b="0" i="0" u="none" strike="noStrike" kern="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endParaRPr>
          </a:p>
        </p:txBody>
      </p:sp>
      <p:sp>
        <p:nvSpPr>
          <p:cNvPr id="74" name="Line 11"/>
          <p:cNvSpPr>
            <a:spLocks noChangeShapeType="1"/>
          </p:cNvSpPr>
          <p:nvPr/>
        </p:nvSpPr>
        <p:spPr bwMode="auto">
          <a:xfrm flipH="1">
            <a:off x="147825" y="31862821"/>
            <a:ext cx="43397424" cy="0"/>
          </a:xfrm>
          <a:prstGeom prst="line">
            <a:avLst/>
          </a:prstGeom>
          <a:noFill/>
          <a:ln w="76200">
            <a:solidFill>
              <a:srgbClr val="FFC82E"/>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sz="3800" dirty="0"/>
          </a:p>
        </p:txBody>
      </p:sp>
      <p:grpSp>
        <p:nvGrpSpPr>
          <p:cNvPr id="33" name="Group 32"/>
          <p:cNvGrpSpPr/>
          <p:nvPr/>
        </p:nvGrpSpPr>
        <p:grpSpPr>
          <a:xfrm>
            <a:off x="30838360" y="5486400"/>
            <a:ext cx="13129040" cy="11506200"/>
            <a:chOff x="30571073" y="5027031"/>
            <a:chExt cx="13129040" cy="16295917"/>
          </a:xfrm>
        </p:grpSpPr>
        <p:sp>
          <p:nvSpPr>
            <p:cNvPr id="2059" name="Rectangle 50"/>
            <p:cNvSpPr>
              <a:spLocks noChangeArrowheads="1"/>
            </p:cNvSpPr>
            <p:nvPr/>
          </p:nvSpPr>
          <p:spPr bwMode="auto">
            <a:xfrm>
              <a:off x="30571073" y="6483795"/>
              <a:ext cx="12938760" cy="14839153"/>
            </a:xfrm>
            <a:prstGeom prst="rect">
              <a:avLst/>
            </a:prstGeom>
            <a:solidFill>
              <a:schemeClr val="bg1"/>
            </a:solidFill>
            <a:ln w="9525">
              <a:noFill/>
              <a:miter lim="800000"/>
              <a:headEnd/>
              <a:tailEnd/>
            </a:ln>
          </p:spPr>
          <p:txBody>
            <a:bodyPr lIns="270395" tIns="135200" rIns="270395" bIns="135200"/>
            <a:lstStyle/>
            <a:p>
              <a:pPr marL="427669" indent="-562722" algn="l">
                <a:spcAft>
                  <a:spcPts val="1477"/>
                </a:spcAft>
              </a:pPr>
              <a:endParaRPr lang="en-US" altLang="en-US" sz="3500" dirty="0">
                <a:solidFill>
                  <a:srgbClr val="000000"/>
                </a:solidFill>
                <a:latin typeface="Arial"/>
                <a:ea typeface="ＭＳ Ｐゴシック" charset="-128"/>
                <a:cs typeface="Times New Roman" panose="02020603050405020304" pitchFamily="18" charset="0"/>
              </a:endParaRPr>
            </a:p>
          </p:txBody>
        </p:sp>
        <p:sp>
          <p:nvSpPr>
            <p:cNvPr id="85" name="Text Box 64"/>
            <p:cNvSpPr txBox="1">
              <a:spLocks noChangeArrowheads="1"/>
            </p:cNvSpPr>
            <p:nvPr/>
          </p:nvSpPr>
          <p:spPr bwMode="auto">
            <a:xfrm>
              <a:off x="30761354" y="5027031"/>
              <a:ext cx="12795974" cy="959677"/>
            </a:xfrm>
            <a:prstGeom prst="rect">
              <a:avLst/>
            </a:prstGeom>
            <a:noFill/>
            <a:ln w="9525">
              <a:noFill/>
              <a:miter lim="800000"/>
              <a:headEnd/>
              <a:tailEnd/>
            </a:ln>
            <a:effectLst/>
            <a:scene3d>
              <a:camera prst="orthographicFront"/>
              <a:lightRig rig="threePt" dir="t"/>
            </a:scene3d>
            <a:sp3d extrusionH="76200">
              <a:bevelT/>
              <a:extrusionClr>
                <a:srgbClr val="FFCC18"/>
              </a:extrusionClr>
            </a:sp3d>
          </p:spPr>
          <p:txBody>
            <a:bodyPr wrap="square" lIns="96457" tIns="48228" rIns="96457" bIns="48228">
              <a:spAutoFit/>
            </a:bodyPr>
            <a:lstStyle/>
            <a:p>
              <a:pPr algn="l" eaLnBrk="0" hangingPunct="0">
                <a:spcBef>
                  <a:spcPct val="50000"/>
                </a:spcBef>
                <a:defRPr/>
              </a:pPr>
              <a:r>
                <a:rPr lang="en-US" sz="4800" dirty="0">
                  <a:solidFill>
                    <a:srgbClr val="4A2A76"/>
                  </a:solidFill>
                  <a:latin typeface="+mj-lt"/>
                </a:rPr>
                <a:t>Results &amp; Discussion</a:t>
              </a:r>
              <a:endParaRPr lang="en-US" sz="4400" dirty="0">
                <a:solidFill>
                  <a:srgbClr val="4A2A76"/>
                </a:solidFill>
                <a:latin typeface="+mj-lt"/>
              </a:endParaRPr>
            </a:p>
          </p:txBody>
        </p:sp>
        <p:cxnSp>
          <p:nvCxnSpPr>
            <p:cNvPr id="76" name="Straight Connector 75"/>
            <p:cNvCxnSpPr/>
            <p:nvPr/>
          </p:nvCxnSpPr>
          <p:spPr>
            <a:xfrm>
              <a:off x="30761353" y="5944616"/>
              <a:ext cx="12938760" cy="0"/>
            </a:xfrm>
            <a:prstGeom prst="line">
              <a:avLst/>
            </a:prstGeom>
            <a:ln w="76200">
              <a:solidFill>
                <a:srgbClr val="FFCC18"/>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30600785" y="28500938"/>
            <a:ext cx="12938760" cy="2891660"/>
            <a:chOff x="30761353" y="28959940"/>
            <a:chExt cx="12938760" cy="2891660"/>
          </a:xfrm>
        </p:grpSpPr>
        <p:sp>
          <p:nvSpPr>
            <p:cNvPr id="2061" name="Rectangle 52"/>
            <p:cNvSpPr>
              <a:spLocks noChangeArrowheads="1"/>
            </p:cNvSpPr>
            <p:nvPr/>
          </p:nvSpPr>
          <p:spPr bwMode="auto">
            <a:xfrm>
              <a:off x="30761353" y="29174563"/>
              <a:ext cx="12938760" cy="2677037"/>
            </a:xfrm>
            <a:prstGeom prst="rect">
              <a:avLst/>
            </a:prstGeom>
            <a:noFill/>
            <a:ln w="9525">
              <a:noFill/>
              <a:miter lim="800000"/>
              <a:headEnd/>
              <a:tailEnd/>
            </a:ln>
          </p:spPr>
          <p:txBody>
            <a:bodyPr lIns="270395" tIns="135200" rIns="270395" bIns="135200"/>
            <a:lstStyle/>
            <a:p>
              <a:pPr algn="l"/>
              <a:endParaRPr lang="en-US" sz="2215" dirty="0"/>
            </a:p>
            <a:p>
              <a:pPr marL="422041" indent="-422041" algn="l">
                <a:buAutoNum type="arabicPeriod"/>
              </a:pPr>
              <a:endParaRPr lang="en-US" sz="2215" dirty="0"/>
            </a:p>
            <a:p>
              <a:pPr marL="422041" indent="-422041" algn="l">
                <a:buAutoNum type="arabicPeriod"/>
              </a:pPr>
              <a:endParaRPr lang="en-US" sz="2215" dirty="0"/>
            </a:p>
            <a:p>
              <a:pPr marL="422041" indent="-422041" algn="l">
                <a:buFont typeface="Arial" panose="020B0604020202020204" pitchFamily="34" charset="0"/>
                <a:buChar char="•"/>
              </a:pPr>
              <a:endParaRPr lang="en-US" sz="2215" dirty="0"/>
            </a:p>
            <a:p>
              <a:pPr marL="351701" indent="-351701" algn="l">
                <a:buFont typeface="Arial" panose="020B0604020202020204" pitchFamily="34" charset="0"/>
                <a:buChar char="•"/>
              </a:pPr>
              <a:endParaRPr lang="en-US" sz="2215" dirty="0">
                <a:solidFill>
                  <a:srgbClr val="FF0000"/>
                </a:solidFill>
              </a:endParaRPr>
            </a:p>
          </p:txBody>
        </p:sp>
        <p:sp>
          <p:nvSpPr>
            <p:cNvPr id="78" name="Text Box 64"/>
            <p:cNvSpPr txBox="1">
              <a:spLocks noChangeArrowheads="1"/>
            </p:cNvSpPr>
            <p:nvPr/>
          </p:nvSpPr>
          <p:spPr bwMode="auto">
            <a:xfrm>
              <a:off x="30761353" y="28959940"/>
              <a:ext cx="12938760" cy="836062"/>
            </a:xfrm>
            <a:prstGeom prst="rect">
              <a:avLst/>
            </a:prstGeom>
            <a:noFill/>
            <a:ln w="9525">
              <a:noFill/>
              <a:miter lim="800000"/>
              <a:headEnd/>
              <a:tailEnd/>
            </a:ln>
            <a:effectLst/>
            <a:scene3d>
              <a:camera prst="orthographicFront"/>
              <a:lightRig rig="threePt" dir="t"/>
            </a:scene3d>
            <a:sp3d extrusionH="76200">
              <a:bevelT/>
              <a:extrusionClr>
                <a:srgbClr val="FFCC18"/>
              </a:extrusionClr>
            </a:sp3d>
          </p:spPr>
          <p:txBody>
            <a:bodyPr wrap="square" lIns="96457" tIns="48228" rIns="96457" bIns="48228">
              <a:spAutoFit/>
            </a:bodyPr>
            <a:lstStyle/>
            <a:p>
              <a:pPr algn="l" eaLnBrk="0" hangingPunct="0">
                <a:spcBef>
                  <a:spcPct val="50000"/>
                </a:spcBef>
                <a:defRPr/>
              </a:pPr>
              <a:r>
                <a:rPr lang="en-US" sz="4800" dirty="0">
                  <a:solidFill>
                    <a:srgbClr val="4D2683"/>
                  </a:solidFill>
                </a:rPr>
                <a:t>References</a:t>
              </a:r>
              <a:endParaRPr lang="en-US" sz="4400" dirty="0">
                <a:solidFill>
                  <a:srgbClr val="4D2683"/>
                </a:solidFill>
                <a:latin typeface="Times New Roman" pitchFamily="18" charset="0"/>
              </a:endParaRPr>
            </a:p>
          </p:txBody>
        </p:sp>
        <p:cxnSp>
          <p:nvCxnSpPr>
            <p:cNvPr id="79" name="Straight Connector 78"/>
            <p:cNvCxnSpPr/>
            <p:nvPr/>
          </p:nvCxnSpPr>
          <p:spPr>
            <a:xfrm>
              <a:off x="30761353" y="29721940"/>
              <a:ext cx="12938760" cy="0"/>
            </a:xfrm>
            <a:prstGeom prst="line">
              <a:avLst/>
            </a:prstGeom>
            <a:ln w="76200">
              <a:solidFill>
                <a:srgbClr val="FFCC18"/>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6439FED-F3FC-466E-957B-E8573E84674E}"/>
              </a:ext>
            </a:extLst>
          </p:cNvPr>
          <p:cNvSpPr txBox="1"/>
          <p:nvPr/>
        </p:nvSpPr>
        <p:spPr>
          <a:xfrm>
            <a:off x="311432" y="15109210"/>
            <a:ext cx="12649200" cy="2492990"/>
          </a:xfrm>
          <a:prstGeom prst="rect">
            <a:avLst/>
          </a:prstGeom>
          <a:solidFill>
            <a:srgbClr val="4D2683"/>
          </a:solidFill>
        </p:spPr>
        <p:txBody>
          <a:bodyPr wrap="square" rtlCol="0">
            <a:spAutoFit/>
          </a:bodyPr>
          <a:lstStyle/>
          <a:p>
            <a:r>
              <a:rPr lang="en-US" sz="4800" dirty="0">
                <a:solidFill>
                  <a:srgbClr val="E1C82E"/>
                </a:solidFill>
              </a:rPr>
              <a:t>Purpose</a:t>
            </a:r>
            <a:endParaRPr lang="en-US" sz="6000" dirty="0">
              <a:solidFill>
                <a:srgbClr val="E1C82E"/>
              </a:solidFill>
            </a:endParaRPr>
          </a:p>
          <a:p>
            <a:r>
              <a:rPr lang="en-US" sz="3600" dirty="0">
                <a:solidFill>
                  <a:schemeClr val="bg1"/>
                </a:solidFill>
              </a:rPr>
              <a:t>To compare prosthetic and intact limb tibiofemoral joint loading estimates  across different speeds for people with a unilateral transtibial amputation.</a:t>
            </a:r>
          </a:p>
        </p:txBody>
      </p:sp>
      <p:grpSp>
        <p:nvGrpSpPr>
          <p:cNvPr id="35" name="Group 34"/>
          <p:cNvGrpSpPr/>
          <p:nvPr/>
        </p:nvGrpSpPr>
        <p:grpSpPr>
          <a:xfrm>
            <a:off x="13635225" y="5535374"/>
            <a:ext cx="16535400" cy="836062"/>
            <a:chOff x="30761353" y="5170715"/>
            <a:chExt cx="16535400" cy="836062"/>
          </a:xfrm>
        </p:grpSpPr>
        <p:sp>
          <p:nvSpPr>
            <p:cNvPr id="38" name="Text Box 64"/>
            <p:cNvSpPr txBox="1">
              <a:spLocks noChangeArrowheads="1"/>
            </p:cNvSpPr>
            <p:nvPr/>
          </p:nvSpPr>
          <p:spPr bwMode="auto">
            <a:xfrm>
              <a:off x="30761354" y="5170715"/>
              <a:ext cx="12795974" cy="836062"/>
            </a:xfrm>
            <a:prstGeom prst="rect">
              <a:avLst/>
            </a:prstGeom>
            <a:noFill/>
            <a:ln w="9525">
              <a:noFill/>
              <a:miter lim="800000"/>
              <a:headEnd/>
              <a:tailEnd/>
            </a:ln>
            <a:effectLst/>
            <a:scene3d>
              <a:camera prst="orthographicFront"/>
              <a:lightRig rig="threePt" dir="t"/>
            </a:scene3d>
            <a:sp3d extrusionH="76200">
              <a:bevelT/>
              <a:extrusionClr>
                <a:srgbClr val="FFCC18"/>
              </a:extrusionClr>
            </a:sp3d>
          </p:spPr>
          <p:txBody>
            <a:bodyPr wrap="square" lIns="96457" tIns="48228" rIns="96457" bIns="48228">
              <a:spAutoFit/>
            </a:bodyPr>
            <a:lstStyle/>
            <a:p>
              <a:pPr algn="l" eaLnBrk="0" hangingPunct="0">
                <a:spcBef>
                  <a:spcPct val="50000"/>
                </a:spcBef>
                <a:defRPr/>
              </a:pPr>
              <a:r>
                <a:rPr lang="en-US" sz="4800" dirty="0">
                  <a:solidFill>
                    <a:srgbClr val="51317F"/>
                  </a:solidFill>
                  <a:latin typeface="+mj-lt"/>
                </a:rPr>
                <a:t>Results</a:t>
              </a:r>
              <a:endParaRPr lang="en-US" sz="6000" dirty="0">
                <a:solidFill>
                  <a:srgbClr val="51317F"/>
                </a:solidFill>
                <a:latin typeface="+mj-lt"/>
              </a:endParaRPr>
            </a:p>
          </p:txBody>
        </p:sp>
        <p:cxnSp>
          <p:nvCxnSpPr>
            <p:cNvPr id="39" name="Straight Connector 38"/>
            <p:cNvCxnSpPr>
              <a:cxnSpLocks/>
            </p:cNvCxnSpPr>
            <p:nvPr/>
          </p:nvCxnSpPr>
          <p:spPr>
            <a:xfrm flipV="1">
              <a:off x="30761353" y="5921133"/>
              <a:ext cx="16535400" cy="38808"/>
            </a:xfrm>
            <a:prstGeom prst="line">
              <a:avLst/>
            </a:prstGeom>
            <a:ln w="76200">
              <a:solidFill>
                <a:srgbClr val="FFCC18"/>
              </a:solidFill>
            </a:ln>
          </p:spPr>
          <p:style>
            <a:lnRef idx="1">
              <a:schemeClr val="accent1"/>
            </a:lnRef>
            <a:fillRef idx="0">
              <a:schemeClr val="accent1"/>
            </a:fillRef>
            <a:effectRef idx="0">
              <a:schemeClr val="accent1"/>
            </a:effectRef>
            <a:fontRef idx="minor">
              <a:schemeClr val="tx1"/>
            </a:fontRef>
          </p:style>
        </p:cxnSp>
      </p:grpSp>
      <p:sp>
        <p:nvSpPr>
          <p:cNvPr id="42" name="Text Box 58">
            <a:extLst>
              <a:ext uri="{FF2B5EF4-FFF2-40B4-BE49-F238E27FC236}">
                <a16:creationId xmlns:a16="http://schemas.microsoft.com/office/drawing/2014/main" id="{673113FA-03C5-4CC8-8864-CFFA21C9CA89}"/>
              </a:ext>
            </a:extLst>
          </p:cNvPr>
          <p:cNvSpPr txBox="1">
            <a:spLocks noChangeArrowheads="1"/>
          </p:cNvSpPr>
          <p:nvPr/>
        </p:nvSpPr>
        <p:spPr bwMode="auto">
          <a:xfrm>
            <a:off x="8161525" y="528746"/>
            <a:ext cx="274066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ctr">
              <a:spcBef>
                <a:spcPct val="30000"/>
              </a:spcBef>
              <a:defRPr/>
            </a:pPr>
            <a:r>
              <a:rPr lang="en-US" altLang="en-US" sz="7200" b="1" dirty="0">
                <a:solidFill>
                  <a:srgbClr val="FFC82E"/>
                </a:solidFill>
              </a:rPr>
              <a:t>Knee Joint Loading in People with a Unilateral Transtibial Amputation Across Walking Speeds</a:t>
            </a:r>
          </a:p>
          <a:p>
            <a:pPr>
              <a:spcBef>
                <a:spcPct val="30000"/>
              </a:spcBef>
              <a:defRPr/>
            </a:pPr>
            <a:r>
              <a:rPr lang="en-US" altLang="en-US" sz="5400" b="1" dirty="0">
                <a:solidFill>
                  <a:schemeClr val="bg1"/>
                </a:solidFill>
              </a:rPr>
              <a:t>Alexander S. Clark</a:t>
            </a:r>
            <a:r>
              <a:rPr lang="en-US" altLang="en-US" sz="5400" b="1" baseline="30000" dirty="0">
                <a:solidFill>
                  <a:schemeClr val="bg1"/>
                </a:solidFill>
              </a:rPr>
              <a:t>1</a:t>
            </a:r>
            <a:r>
              <a:rPr lang="en-US" altLang="en-US" sz="5400" b="1" dirty="0">
                <a:solidFill>
                  <a:schemeClr val="bg1"/>
                </a:solidFill>
              </a:rPr>
              <a:t>, John D. Willson</a:t>
            </a:r>
            <a:r>
              <a:rPr lang="en-US" altLang="en-US" sz="5400" b="1" baseline="30000" dirty="0">
                <a:solidFill>
                  <a:schemeClr val="bg1"/>
                </a:solidFill>
              </a:rPr>
              <a:t> </a:t>
            </a:r>
            <a:r>
              <a:rPr lang="en-US" altLang="en-US" sz="5400" b="1" dirty="0">
                <a:solidFill>
                  <a:schemeClr val="bg1"/>
                </a:solidFill>
              </a:rPr>
              <a:t>PT, PhD</a:t>
            </a:r>
            <a:r>
              <a:rPr lang="en-US" altLang="en-US" sz="5400" b="1" baseline="30000" dirty="0">
                <a:solidFill>
                  <a:schemeClr val="bg1"/>
                </a:solidFill>
              </a:rPr>
              <a:t>2</a:t>
            </a:r>
            <a:r>
              <a:rPr lang="en-US" altLang="en-US" sz="5400" b="1" dirty="0">
                <a:solidFill>
                  <a:schemeClr val="bg1"/>
                </a:solidFill>
              </a:rPr>
              <a:t>, Ryan D. Wedge PT, PhD</a:t>
            </a:r>
            <a:r>
              <a:rPr lang="en-US" altLang="en-US" sz="5400" b="1" baseline="30000" dirty="0">
                <a:solidFill>
                  <a:schemeClr val="bg1"/>
                </a:solidFill>
              </a:rPr>
              <a:t>2</a:t>
            </a:r>
            <a:r>
              <a:rPr lang="en-US" altLang="en-US" sz="5400" b="1" dirty="0">
                <a:solidFill>
                  <a:schemeClr val="bg1"/>
                </a:solidFill>
              </a:rPr>
              <a:t> </a:t>
            </a:r>
            <a:endParaRPr lang="en-US" altLang="en-US" sz="5400" b="1" baseline="30000" dirty="0">
              <a:solidFill>
                <a:schemeClr val="bg1"/>
              </a:solidFill>
            </a:endParaRPr>
          </a:p>
          <a:p>
            <a:pPr>
              <a:spcBef>
                <a:spcPct val="30000"/>
              </a:spcBef>
              <a:defRPr/>
            </a:pPr>
            <a:r>
              <a:rPr lang="en-US" altLang="en-US" sz="4000" b="1" baseline="30000" dirty="0">
                <a:solidFill>
                  <a:schemeClr val="bg1"/>
                </a:solidFill>
              </a:rPr>
              <a:t>Department of Kinesiology, East Carolina University; Department of Physical Therapy, East Carolina University</a:t>
            </a:r>
          </a:p>
          <a:p>
            <a:pPr>
              <a:spcBef>
                <a:spcPct val="30000"/>
              </a:spcBef>
              <a:defRPr/>
            </a:pPr>
            <a:r>
              <a:rPr lang="en-US" altLang="en-US" sz="4000" b="1" baseline="30000" dirty="0">
                <a:solidFill>
                  <a:schemeClr val="bg1"/>
                </a:solidFill>
              </a:rPr>
              <a:t>*The data was collected at the University of Massachusetts Amherst (Amherst, MA)</a:t>
            </a:r>
          </a:p>
        </p:txBody>
      </p:sp>
      <p:sp>
        <p:nvSpPr>
          <p:cNvPr id="21" name="TextBox 20">
            <a:extLst>
              <a:ext uri="{FF2B5EF4-FFF2-40B4-BE49-F238E27FC236}">
                <a16:creationId xmlns:a16="http://schemas.microsoft.com/office/drawing/2014/main" id="{3FD5F359-F250-49DD-BE23-ADF75F70D2C9}"/>
              </a:ext>
            </a:extLst>
          </p:cNvPr>
          <p:cNvSpPr txBox="1"/>
          <p:nvPr/>
        </p:nvSpPr>
        <p:spPr>
          <a:xfrm>
            <a:off x="30585749" y="29448710"/>
            <a:ext cx="13140557" cy="2631490"/>
          </a:xfrm>
          <a:prstGeom prst="rect">
            <a:avLst/>
          </a:prstGeom>
          <a:noFill/>
        </p:spPr>
        <p:txBody>
          <a:bodyPr wrap="square" rtlCol="0">
            <a:spAutoFit/>
          </a:bodyPr>
          <a:lstStyle/>
          <a:p>
            <a:pPr algn="l"/>
            <a:r>
              <a:rPr lang="en-US" sz="1500" dirty="0"/>
              <a:t>1. Norvell et al., The prevalence of knee pain and symptomatic knee osteoarthritis among veteran traumatic amputees and non amputees. Arch Phys Med </a:t>
            </a:r>
            <a:r>
              <a:rPr lang="en-US" sz="1500" dirty="0" err="1"/>
              <a:t>Rehabil</a:t>
            </a:r>
            <a:r>
              <a:rPr lang="en-US" sz="1500" dirty="0"/>
              <a:t>, 2005</a:t>
            </a:r>
          </a:p>
          <a:p>
            <a:pPr algn="l"/>
            <a:r>
              <a:rPr lang="en-US" sz="1500" dirty="0"/>
              <a:t>2. Sanderson &amp; Martin. Lower extremity kinematic and kinetic adaptations in unilateral below-knee amputees during walking.  Gait &amp; Posture, 1997</a:t>
            </a:r>
          </a:p>
          <a:p>
            <a:pPr algn="l"/>
            <a:r>
              <a:rPr lang="en-US" sz="1500" dirty="0"/>
              <a:t>3. Fey &amp; Neptune. 3D intersegmental knee loading in below-knee amputees across steady-state walking speeds. Clin </a:t>
            </a:r>
            <a:r>
              <a:rPr lang="en-US" sz="1500" dirty="0" err="1"/>
              <a:t>Biomech</a:t>
            </a:r>
            <a:r>
              <a:rPr lang="en-US" sz="1500" dirty="0"/>
              <a:t>. 2012</a:t>
            </a:r>
          </a:p>
          <a:p>
            <a:pPr algn="l"/>
            <a:r>
              <a:rPr lang="en-US" sz="1500" dirty="0"/>
              <a:t>4. Wedge, Metabolic Cost and Stability of Locomotion in People with Lower Limb Amputation. 2019</a:t>
            </a:r>
          </a:p>
          <a:p>
            <a:pPr algn="l"/>
            <a:r>
              <a:rPr lang="en-GB" sz="1500" dirty="0"/>
              <a:t>5. Johnson et al. Comparison of measurement protocols to estimate preferred walking speed between sites. Gait &amp; Posture. 2020. </a:t>
            </a:r>
            <a:endParaRPr lang="en-US" sz="1500" dirty="0"/>
          </a:p>
          <a:p>
            <a:pPr algn="l"/>
            <a:r>
              <a:rPr lang="en-GB" sz="1500" dirty="0"/>
              <a:t>6. Barrios &amp; Willson. </a:t>
            </a:r>
            <a:r>
              <a:rPr lang="en-US" sz="1500" dirty="0"/>
              <a:t>Minimum detectable change in medial tibiofemoral contact force parameters: derivation and application to a load-altering intervention</a:t>
            </a:r>
            <a:r>
              <a:rPr lang="en-GB" sz="1500" dirty="0"/>
              <a:t>. J </a:t>
            </a:r>
            <a:r>
              <a:rPr lang="en-GB" sz="1500" dirty="0" err="1"/>
              <a:t>Appl</a:t>
            </a:r>
            <a:r>
              <a:rPr lang="en-GB" sz="1500" dirty="0"/>
              <a:t> </a:t>
            </a:r>
            <a:r>
              <a:rPr lang="en-GB" sz="1500" dirty="0" err="1"/>
              <a:t>Biomech</a:t>
            </a:r>
            <a:r>
              <a:rPr lang="en-GB" sz="1500" dirty="0"/>
              <a:t>. 2017.</a:t>
            </a:r>
          </a:p>
          <a:p>
            <a:pPr algn="l"/>
            <a:r>
              <a:rPr lang="en-US" sz="1500" dirty="0">
                <a:cs typeface="Calibri" panose="020F0502020204030204" pitchFamily="34" charset="0"/>
              </a:rPr>
              <a:t>7. Lerner et al. How tibiofemoral alignment and contact locations affect predictions of medial and lateral tibiofemoral contact forces. J </a:t>
            </a:r>
            <a:r>
              <a:rPr lang="en-US" sz="1500" dirty="0" err="1">
                <a:cs typeface="Calibri" panose="020F0502020204030204" pitchFamily="34" charset="0"/>
              </a:rPr>
              <a:t>Biomech</a:t>
            </a:r>
            <a:r>
              <a:rPr lang="en-US" sz="1500" dirty="0">
                <a:cs typeface="Calibri" panose="020F0502020204030204" pitchFamily="34" charset="0"/>
              </a:rPr>
              <a:t>. 2015. </a:t>
            </a:r>
            <a:endParaRPr lang="en-GB" sz="1500" dirty="0"/>
          </a:p>
          <a:p>
            <a:pPr algn="l"/>
            <a:r>
              <a:rPr lang="en-US" sz="1500" dirty="0">
                <a:cs typeface="Calibri" panose="020F0502020204030204" pitchFamily="34" charset="0"/>
              </a:rPr>
              <a:t>8. </a:t>
            </a:r>
            <a:r>
              <a:rPr lang="en-US" sz="1500" dirty="0" err="1">
                <a:cs typeface="Calibri" panose="020F0502020204030204" pitchFamily="34" charset="0"/>
              </a:rPr>
              <a:t>Creaby</a:t>
            </a:r>
            <a:r>
              <a:rPr lang="en-US" sz="1500" dirty="0">
                <a:cs typeface="Calibri" panose="020F0502020204030204" pitchFamily="34" charset="0"/>
              </a:rPr>
              <a:t> et al. Dynamic knee loading is related to cartilage defects and tibial plateau bone area in medial knee osteoarthritis. Osteo &amp; Cart. 2010.</a:t>
            </a:r>
            <a:endParaRPr lang="en-US" sz="1500" dirty="0"/>
          </a:p>
          <a:p>
            <a:pPr algn="l"/>
            <a:endParaRPr lang="en-US" sz="1500" dirty="0"/>
          </a:p>
        </p:txBody>
      </p:sp>
      <p:grpSp>
        <p:nvGrpSpPr>
          <p:cNvPr id="28" name="Group 27">
            <a:extLst>
              <a:ext uri="{FF2B5EF4-FFF2-40B4-BE49-F238E27FC236}">
                <a16:creationId xmlns:a16="http://schemas.microsoft.com/office/drawing/2014/main" id="{2F91C7DE-B37B-4D30-A993-122FB62CC1F5}"/>
              </a:ext>
            </a:extLst>
          </p:cNvPr>
          <p:cNvGrpSpPr/>
          <p:nvPr/>
        </p:nvGrpSpPr>
        <p:grpSpPr>
          <a:xfrm>
            <a:off x="30740455" y="14813851"/>
            <a:ext cx="12999396" cy="13346562"/>
            <a:chOff x="30540150" y="19507215"/>
            <a:chExt cx="12999396" cy="9187513"/>
          </a:xfrm>
        </p:grpSpPr>
        <p:grpSp>
          <p:nvGrpSpPr>
            <p:cNvPr id="36" name="Group 35"/>
            <p:cNvGrpSpPr/>
            <p:nvPr/>
          </p:nvGrpSpPr>
          <p:grpSpPr>
            <a:xfrm>
              <a:off x="30540150" y="19507215"/>
              <a:ext cx="12999396" cy="9187513"/>
              <a:chOff x="30681559" y="21766099"/>
              <a:chExt cx="13018555" cy="5014223"/>
            </a:xfrm>
            <a:solidFill>
              <a:srgbClr val="4D2683"/>
            </a:solidFill>
          </p:grpSpPr>
          <p:sp>
            <p:nvSpPr>
              <p:cNvPr id="80" name="Text Box 64"/>
              <p:cNvSpPr txBox="1">
                <a:spLocks noChangeArrowheads="1"/>
              </p:cNvSpPr>
              <p:nvPr/>
            </p:nvSpPr>
            <p:spPr bwMode="auto">
              <a:xfrm>
                <a:off x="30727225" y="21766099"/>
                <a:ext cx="12938760" cy="456293"/>
              </a:xfrm>
              <a:prstGeom prst="rect">
                <a:avLst/>
              </a:prstGeom>
              <a:solidFill>
                <a:srgbClr val="3B1570"/>
              </a:solidFill>
              <a:ln w="9525">
                <a:noFill/>
                <a:miter lim="800000"/>
                <a:headEnd/>
                <a:tailEnd/>
              </a:ln>
              <a:effectLst/>
              <a:scene3d>
                <a:camera prst="orthographicFront"/>
                <a:lightRig rig="threePt" dir="t"/>
              </a:scene3d>
              <a:sp3d extrusionH="76200">
                <a:bevelT/>
                <a:extrusionClr>
                  <a:srgbClr val="FFCC18"/>
                </a:extrusionClr>
              </a:sp3d>
            </p:spPr>
            <p:txBody>
              <a:bodyPr wrap="square" lIns="96457" tIns="48228" rIns="96457" bIns="48228">
                <a:spAutoFit/>
              </a:bodyPr>
              <a:lstStyle/>
              <a:p>
                <a:pPr eaLnBrk="0" hangingPunct="0">
                  <a:spcBef>
                    <a:spcPct val="50000"/>
                  </a:spcBef>
                  <a:defRPr/>
                </a:pPr>
                <a:r>
                  <a:rPr lang="en-US" sz="4800" dirty="0">
                    <a:solidFill>
                      <a:srgbClr val="E1C82E"/>
                    </a:solidFill>
                    <a:latin typeface="+mj-lt"/>
                  </a:rPr>
                  <a:t>Clinical Relevance</a:t>
                </a:r>
                <a:endParaRPr lang="en-US" sz="6000" dirty="0">
                  <a:solidFill>
                    <a:srgbClr val="E1C82E"/>
                  </a:solidFill>
                  <a:latin typeface="+mj-lt"/>
                </a:endParaRPr>
              </a:p>
            </p:txBody>
          </p:sp>
          <p:sp>
            <p:nvSpPr>
              <p:cNvPr id="34" name="Rectangle 50"/>
              <p:cNvSpPr>
                <a:spLocks noChangeArrowheads="1"/>
              </p:cNvSpPr>
              <p:nvPr/>
            </p:nvSpPr>
            <p:spPr bwMode="auto">
              <a:xfrm>
                <a:off x="30716847" y="22225908"/>
                <a:ext cx="12983267" cy="4554414"/>
              </a:xfrm>
              <a:prstGeom prst="rect">
                <a:avLst/>
              </a:prstGeom>
              <a:solidFill>
                <a:srgbClr val="3B1570"/>
              </a:solidFill>
              <a:ln w="9525">
                <a:noFill/>
                <a:miter lim="800000"/>
                <a:headEnd/>
                <a:tailEnd/>
              </a:ln>
            </p:spPr>
            <p:txBody>
              <a:bodyPr lIns="270395" tIns="135200" rIns="270395" bIns="135200"/>
              <a:lstStyle/>
              <a:p>
                <a:pPr marL="427669" indent="-427669" algn="l" eaLnBrk="0" hangingPunct="0">
                  <a:spcAft>
                    <a:spcPts val="1477"/>
                  </a:spcAft>
                </a:pPr>
                <a:endParaRPr lang="en-US" altLang="en-US" sz="3500" dirty="0">
                  <a:solidFill>
                    <a:srgbClr val="4D2683"/>
                  </a:solidFill>
                  <a:latin typeface="+mn-lt"/>
                  <a:ea typeface="ＭＳ Ｐゴシック" charset="-128"/>
                </a:endParaRPr>
              </a:p>
            </p:txBody>
          </p:sp>
          <p:cxnSp>
            <p:nvCxnSpPr>
              <p:cNvPr id="77" name="Straight Connector 76"/>
              <p:cNvCxnSpPr/>
              <p:nvPr/>
            </p:nvCxnSpPr>
            <p:spPr>
              <a:xfrm>
                <a:off x="30681559" y="22237815"/>
                <a:ext cx="13018554" cy="0"/>
              </a:xfrm>
              <a:prstGeom prst="line">
                <a:avLst/>
              </a:prstGeom>
              <a:grpFill/>
              <a:ln w="76200">
                <a:solidFill>
                  <a:srgbClr val="FFCC18"/>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B74FB3B7-6594-4560-93EC-6392FEBF95B0}"/>
                </a:ext>
              </a:extLst>
            </p:cNvPr>
            <p:cNvSpPr txBox="1"/>
            <p:nvPr/>
          </p:nvSpPr>
          <p:spPr>
            <a:xfrm>
              <a:off x="30566130" y="20889813"/>
              <a:ext cx="12716176" cy="1970367"/>
            </a:xfrm>
            <a:prstGeom prst="rect">
              <a:avLst/>
            </a:prstGeom>
            <a:noFill/>
          </p:spPr>
          <p:txBody>
            <a:bodyPr wrap="square" rtlCol="0">
              <a:spAutoFit/>
            </a:bodyPr>
            <a:lstStyle/>
            <a:p>
              <a:r>
                <a:rPr lang="en-US" sz="3600" dirty="0">
                  <a:solidFill>
                    <a:schemeClr val="bg1"/>
                  </a:solidFill>
                </a:rPr>
                <a:t>By understanding that people with transtibial amputations utilizing prostheses have increased knee osteoarthritis in the intact limb due to loading asymmetries, this asymmetry can be corrected, and joint health can be promoted. This would prevent secondary disability and maintain quality of life. </a:t>
              </a:r>
            </a:p>
          </p:txBody>
        </p:sp>
      </p:grpSp>
      <p:sp>
        <p:nvSpPr>
          <p:cNvPr id="5" name="TextBox 4">
            <a:extLst>
              <a:ext uri="{FF2B5EF4-FFF2-40B4-BE49-F238E27FC236}">
                <a16:creationId xmlns:a16="http://schemas.microsoft.com/office/drawing/2014/main" id="{FB32606A-1DDE-494D-ADCD-6854EACD67F7}"/>
              </a:ext>
            </a:extLst>
          </p:cNvPr>
          <p:cNvSpPr txBox="1"/>
          <p:nvPr/>
        </p:nvSpPr>
        <p:spPr>
          <a:xfrm>
            <a:off x="181080" y="23340880"/>
            <a:ext cx="12709720" cy="8710077"/>
          </a:xfrm>
          <a:prstGeom prst="rect">
            <a:avLst/>
          </a:prstGeom>
          <a:noFill/>
        </p:spPr>
        <p:txBody>
          <a:bodyPr wrap="square" rtlCol="0">
            <a:spAutoFit/>
          </a:bodyPr>
          <a:lstStyle/>
          <a:p>
            <a:pPr algn="l"/>
            <a:endParaRPr lang="en-GB" sz="2800" b="1" dirty="0"/>
          </a:p>
          <a:p>
            <a:pPr marL="457200" indent="-457200" algn="l">
              <a:buFont typeface="Arial" panose="020B0604020202020204" pitchFamily="34" charset="0"/>
              <a:buChar char="•"/>
            </a:pPr>
            <a:r>
              <a:rPr lang="en-GB" sz="2800" b="1" dirty="0"/>
              <a:t>4 people with unilateral transtibial amputation from non-vascular causes that were either K3 or K4 ambulators (Table 1)</a:t>
            </a:r>
          </a:p>
          <a:p>
            <a:pPr marL="457200" indent="-457200" algn="l">
              <a:buFont typeface="Arial" panose="020B0604020202020204" pitchFamily="34" charset="0"/>
              <a:buChar char="•"/>
            </a:pPr>
            <a:r>
              <a:rPr lang="en-GB" sz="2800" b="1" dirty="0"/>
              <a:t>Walked over ground at 3 speeds: preferred walking speed (PWS), and +/- 20% PWS</a:t>
            </a:r>
          </a:p>
          <a:p>
            <a:pPr marL="978287" lvl="1" indent="-457200" algn="l">
              <a:buFont typeface="Arial" panose="020B0604020202020204" pitchFamily="34" charset="0"/>
              <a:buChar char="•"/>
            </a:pPr>
            <a:r>
              <a:rPr lang="en-GB" sz="2800" dirty="0"/>
              <a:t>PWS determined from three trials of participants walking 10 meters with two photogates 6 meters apart in the middle (5)</a:t>
            </a:r>
          </a:p>
          <a:p>
            <a:pPr marL="457200" indent="-457200" algn="l">
              <a:buFont typeface="Arial" panose="020B0604020202020204" pitchFamily="34" charset="0"/>
              <a:buChar char="•"/>
            </a:pPr>
            <a:r>
              <a:rPr lang="en-GB" sz="2800" b="1" dirty="0"/>
              <a:t>Motion capture data was collected at 240 Hz and force data was collected at 2400 Hz using a Qualisys Motion Capture System (Qualisys, Gothenburg, Sweden) and AMTI force plates (AMTI, Watertown, Massachusetts), respectively </a:t>
            </a:r>
          </a:p>
          <a:p>
            <a:pPr marL="457200" indent="-457200" algn="l">
              <a:buFont typeface="Arial" panose="020B0604020202020204" pitchFamily="34" charset="0"/>
              <a:buChar char="•"/>
            </a:pPr>
            <a:r>
              <a:rPr lang="en-GB" sz="2800" b="1" dirty="0"/>
              <a:t>Tibiofemoral knee joint contact forces were estimated using an established knee model (6).</a:t>
            </a:r>
          </a:p>
          <a:p>
            <a:pPr marL="978287" lvl="1" indent="-457200" algn="l">
              <a:buFont typeface="Arial" panose="020B0604020202020204" pitchFamily="34" charset="0"/>
              <a:buChar char="•"/>
            </a:pPr>
            <a:r>
              <a:rPr lang="en-GB" sz="2800" dirty="0"/>
              <a:t>V3D (C-Motion, Germantown, Maryland) used for kinetics and kinematics</a:t>
            </a:r>
          </a:p>
          <a:p>
            <a:pPr marL="978287" lvl="1" indent="-457200" algn="l">
              <a:buFont typeface="Arial" panose="020B0604020202020204" pitchFamily="34" charset="0"/>
              <a:buChar char="•"/>
            </a:pPr>
            <a:r>
              <a:rPr lang="en-GB" sz="2800" dirty="0"/>
              <a:t>Muscle force estimates made using net joint angles, moments, muscle moment arm, and muscle cross-sectional area</a:t>
            </a:r>
          </a:p>
          <a:p>
            <a:pPr marL="978287" lvl="1" indent="-457200" algn="l">
              <a:buFont typeface="Arial" panose="020B0604020202020204" pitchFamily="34" charset="0"/>
              <a:buChar char="•"/>
            </a:pPr>
            <a:r>
              <a:rPr lang="en-GB" sz="2800" dirty="0"/>
              <a:t>The gastrocnemius was not included for the prosthetic limb</a:t>
            </a:r>
          </a:p>
          <a:p>
            <a:pPr marL="457200" indent="-457200" algn="l">
              <a:buFont typeface="Arial" panose="020B0604020202020204" pitchFamily="34" charset="0"/>
              <a:buChar char="•"/>
            </a:pPr>
            <a:r>
              <a:rPr lang="en-GB" sz="2800" b="1" dirty="0"/>
              <a:t>Two (limb x speed) way ANOVA was performed to determine differences, </a:t>
            </a:r>
            <a:r>
              <a:rPr lang="el-GR" sz="2800" b="1" dirty="0"/>
              <a:t>α</a:t>
            </a:r>
            <a:r>
              <a:rPr lang="en-US" sz="2800" b="1" dirty="0"/>
              <a:t> = 0.05</a:t>
            </a:r>
            <a:endParaRPr lang="en-GB" sz="2800" b="1" dirty="0"/>
          </a:p>
          <a:p>
            <a:pPr marL="978287" lvl="1" indent="-457200" algn="just">
              <a:buFont typeface="Arial" panose="020B0604020202020204" pitchFamily="34" charset="0"/>
              <a:buChar char="•"/>
            </a:pPr>
            <a:endParaRPr lang="en-US" sz="2800" dirty="0"/>
          </a:p>
        </p:txBody>
      </p:sp>
      <p:sp>
        <p:nvSpPr>
          <p:cNvPr id="10" name="Rectangle 9">
            <a:extLst>
              <a:ext uri="{FF2B5EF4-FFF2-40B4-BE49-F238E27FC236}">
                <a16:creationId xmlns:a16="http://schemas.microsoft.com/office/drawing/2014/main" id="{0562D538-52D7-4D16-A914-16592BE51E13}"/>
              </a:ext>
            </a:extLst>
          </p:cNvPr>
          <p:cNvSpPr/>
          <p:nvPr/>
        </p:nvSpPr>
        <p:spPr>
          <a:xfrm>
            <a:off x="30668805" y="6742390"/>
            <a:ext cx="12727955" cy="8802410"/>
          </a:xfrm>
          <a:prstGeom prst="rect">
            <a:avLst/>
          </a:prstGeom>
        </p:spPr>
        <p:txBody>
          <a:bodyPr wrap="square">
            <a:spAutoFit/>
          </a:bodyPr>
          <a:lstStyle/>
          <a:p>
            <a:pPr marL="457200" indent="-457200" algn="l">
              <a:buFont typeface="Arial" panose="020B0604020202020204" pitchFamily="34" charset="0"/>
              <a:buChar char="•"/>
            </a:pPr>
            <a:r>
              <a:rPr lang="en-US" sz="2800" b="1" dirty="0"/>
              <a:t>Medial knee loading is greater than lateral knee loading at all speeds and across all limbs </a:t>
            </a:r>
            <a:r>
              <a:rPr lang="en-US" sz="2800" b="1" dirty="0">
                <a:ea typeface="Calibri" panose="020F0502020204030204" pitchFamily="34" charset="0"/>
                <a:cs typeface="Calibri" panose="020F0502020204030204" pitchFamily="34" charset="0"/>
              </a:rPr>
              <a:t>(Figures 1-4)</a:t>
            </a:r>
          </a:p>
          <a:p>
            <a:pPr marL="457200" indent="-457200" algn="l">
              <a:buFont typeface="Arial" panose="020B0604020202020204" pitchFamily="34" charset="0"/>
              <a:buChar char="•"/>
            </a:pPr>
            <a:endParaRPr lang="en-US" sz="2800" b="1" dirty="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b="1" dirty="0">
                <a:cs typeface="Calibri" panose="020F0502020204030204" pitchFamily="34" charset="0"/>
              </a:rPr>
              <a:t>Generally, increased speed leads to greater peak knee loading and lesser knee Impulse </a:t>
            </a:r>
            <a:r>
              <a:rPr lang="en-US" sz="2800" b="1" dirty="0">
                <a:ea typeface="Calibri" panose="020F0502020204030204" pitchFamily="34" charset="0"/>
                <a:cs typeface="Calibri" panose="020F0502020204030204" pitchFamily="34" charset="0"/>
              </a:rPr>
              <a:t>(Figures 1-4)</a:t>
            </a:r>
          </a:p>
          <a:p>
            <a:pPr marL="978287" lvl="1" indent="-457200" algn="l">
              <a:buFont typeface="Arial" panose="020B0604020202020204" pitchFamily="34" charset="0"/>
              <a:buChar char="•"/>
            </a:pPr>
            <a:r>
              <a:rPr lang="en-US" sz="2800" dirty="0">
                <a:ea typeface="Calibri" panose="020F0502020204030204" pitchFamily="34" charset="0"/>
                <a:cs typeface="Calibri" panose="020F0502020204030204" pitchFamily="34" charset="0"/>
              </a:rPr>
              <a:t>Greater effect for the intact limb in medial tibiofemoral peaks and impulses</a:t>
            </a:r>
          </a:p>
          <a:p>
            <a:pPr marL="978287" lvl="1" indent="-457200" algn="l">
              <a:buFont typeface="Arial" panose="020B0604020202020204" pitchFamily="34" charset="0"/>
              <a:buChar char="•"/>
            </a:pPr>
            <a:r>
              <a:rPr lang="en-US" sz="2800" dirty="0">
                <a:cs typeface="Calibri" panose="020F0502020204030204" pitchFamily="34" charset="0"/>
              </a:rPr>
              <a:t>Greater tibiofemoral loads with increasing walking speeds (7)</a:t>
            </a:r>
          </a:p>
          <a:p>
            <a:pPr marL="978287" lvl="1" indent="-457200" algn="l">
              <a:buFont typeface="Arial" panose="020B0604020202020204" pitchFamily="34" charset="0"/>
              <a:buChar char="•"/>
            </a:pPr>
            <a:endParaRPr lang="en-US" sz="2800" dirty="0">
              <a:cs typeface="Calibri" panose="020F0502020204030204" pitchFamily="34" charset="0"/>
            </a:endParaRPr>
          </a:p>
          <a:p>
            <a:pPr marL="457200" indent="-457200" algn="l">
              <a:buFont typeface="Arial" panose="020B0604020202020204" pitchFamily="34" charset="0"/>
              <a:buChar char="•"/>
            </a:pPr>
            <a:r>
              <a:rPr lang="en-US" sz="2800" b="1" dirty="0">
                <a:cs typeface="Calibri" panose="020F0502020204030204" pitchFamily="34" charset="0"/>
              </a:rPr>
              <a:t>Increased peak knee loads and increased knee impulse are positively associated with medial knee cartilage defects, which contribute to medial knee osteoarthritis development and severity (8)</a:t>
            </a:r>
          </a:p>
          <a:p>
            <a:pPr marL="457200" indent="-457200" algn="l">
              <a:buFont typeface="Arial" panose="020B0604020202020204" pitchFamily="34" charset="0"/>
              <a:buChar char="•"/>
            </a:pPr>
            <a:endParaRPr lang="en-US" sz="2800" b="1" dirty="0">
              <a:cs typeface="Calibri" panose="020F0502020204030204" pitchFamily="34" charset="0"/>
            </a:endParaRPr>
          </a:p>
          <a:p>
            <a:pPr marL="457200" indent="-457200" algn="l">
              <a:buFont typeface="Arial" panose="020B0604020202020204" pitchFamily="34" charset="0"/>
              <a:buChar char="•"/>
            </a:pPr>
            <a:r>
              <a:rPr lang="en-US" sz="2800" b="1" dirty="0">
                <a:cs typeface="Calibri" panose="020F0502020204030204" pitchFamily="34" charset="0"/>
              </a:rPr>
              <a:t>Our data shows that there are greater peak and impulse knee loads in the intact limb knee compared to the prosthetic limb </a:t>
            </a:r>
          </a:p>
          <a:p>
            <a:pPr marL="978287" lvl="1" indent="-457200" algn="l">
              <a:buFont typeface="Arial" panose="020B0604020202020204" pitchFamily="34" charset="0"/>
              <a:buChar char="•"/>
            </a:pPr>
            <a:r>
              <a:rPr lang="en-US" sz="2800" dirty="0">
                <a:cs typeface="Calibri" panose="020F0502020204030204" pitchFamily="34" charset="0"/>
              </a:rPr>
              <a:t>Increased knee loading in the intact limb could explain the increased prevalence of knee osteoarthritis in the intact limb</a:t>
            </a:r>
          </a:p>
          <a:p>
            <a:pPr marL="457200" indent="-457200" algn="l">
              <a:buFont typeface="Arial" panose="020B0604020202020204" pitchFamily="34" charset="0"/>
              <a:buChar char="•"/>
            </a:pPr>
            <a:endParaRPr lang="en-US" sz="2800" dirty="0">
              <a:cs typeface="Calibri" panose="020F0502020204030204" pitchFamily="34" charset="0"/>
            </a:endParaRPr>
          </a:p>
          <a:p>
            <a:pPr marL="978287" lvl="1" indent="-457200" algn="l">
              <a:buFont typeface="Arial" panose="020B0604020202020204" pitchFamily="34" charset="0"/>
              <a:buChar char="•"/>
            </a:pPr>
            <a:endParaRPr lang="en-US" sz="3000" b="1" dirty="0"/>
          </a:p>
          <a:p>
            <a:pPr algn="l"/>
            <a:endParaRPr lang="en-US" sz="1600" b="1" dirty="0">
              <a:ea typeface="Calibri" panose="020F0502020204030204" pitchFamily="34" charset="0"/>
              <a:cs typeface="Calibri" panose="020F0502020204030204" pitchFamily="34" charset="0"/>
            </a:endParaRPr>
          </a:p>
          <a:p>
            <a:pPr algn="l"/>
            <a:endParaRPr lang="en-US" sz="1600" dirty="0"/>
          </a:p>
        </p:txBody>
      </p:sp>
      <p:pic>
        <p:nvPicPr>
          <p:cNvPr id="22" name="Picture 21" descr="A drawing of a cartoon character&#10;&#10;Description automatically generated">
            <a:extLst>
              <a:ext uri="{FF2B5EF4-FFF2-40B4-BE49-F238E27FC236}">
                <a16:creationId xmlns:a16="http://schemas.microsoft.com/office/drawing/2014/main" id="{EAC3AA83-D044-434A-807F-877778676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0043" y="971384"/>
            <a:ext cx="5609083" cy="3372016"/>
          </a:xfrm>
          <a:prstGeom prst="rect">
            <a:avLst/>
          </a:prstGeom>
        </p:spPr>
      </p:pic>
      <p:sp>
        <p:nvSpPr>
          <p:cNvPr id="11" name="TextBox 10">
            <a:extLst>
              <a:ext uri="{FF2B5EF4-FFF2-40B4-BE49-F238E27FC236}">
                <a16:creationId xmlns:a16="http://schemas.microsoft.com/office/drawing/2014/main" id="{792529F3-BD7D-4096-B6AB-5056A8E0FCF1}"/>
              </a:ext>
            </a:extLst>
          </p:cNvPr>
          <p:cNvSpPr txBox="1"/>
          <p:nvPr/>
        </p:nvSpPr>
        <p:spPr>
          <a:xfrm>
            <a:off x="902040" y="22707600"/>
            <a:ext cx="12205131" cy="461665"/>
          </a:xfrm>
          <a:prstGeom prst="rect">
            <a:avLst/>
          </a:prstGeom>
          <a:noFill/>
        </p:spPr>
        <p:txBody>
          <a:bodyPr wrap="square" rtlCol="0">
            <a:spAutoFit/>
          </a:bodyPr>
          <a:lstStyle/>
          <a:p>
            <a:pPr algn="l"/>
            <a:r>
              <a:rPr lang="en-US" sz="2400" b="1" dirty="0"/>
              <a:t>Table 1: Mean  ± 1 SD. Participant characteristics.</a:t>
            </a:r>
          </a:p>
        </p:txBody>
      </p:sp>
      <p:graphicFrame>
        <p:nvGraphicFramePr>
          <p:cNvPr id="19" name="Table 18">
            <a:extLst>
              <a:ext uri="{FF2B5EF4-FFF2-40B4-BE49-F238E27FC236}">
                <a16:creationId xmlns:a16="http://schemas.microsoft.com/office/drawing/2014/main" id="{5B097346-D0E0-4D4E-8E3F-9087693BE72F}"/>
              </a:ext>
            </a:extLst>
          </p:cNvPr>
          <p:cNvGraphicFramePr>
            <a:graphicFrameLocks noGrp="1"/>
          </p:cNvGraphicFramePr>
          <p:nvPr>
            <p:extLst>
              <p:ext uri="{D42A27DB-BD31-4B8C-83A1-F6EECF244321}">
                <p14:modId xmlns:p14="http://schemas.microsoft.com/office/powerpoint/2010/main" val="2236569166"/>
              </p:ext>
            </p:extLst>
          </p:nvPr>
        </p:nvGraphicFramePr>
        <p:xfrm>
          <a:off x="292828" y="20589240"/>
          <a:ext cx="12611100" cy="1965960"/>
        </p:xfrm>
        <a:graphic>
          <a:graphicData uri="http://schemas.openxmlformats.org/drawingml/2006/table">
            <a:tbl>
              <a:tblPr/>
              <a:tblGrid>
                <a:gridCol w="1371600">
                  <a:extLst>
                    <a:ext uri="{9D8B030D-6E8A-4147-A177-3AD203B41FA5}">
                      <a16:colId xmlns:a16="http://schemas.microsoft.com/office/drawing/2014/main" val="2309567751"/>
                    </a:ext>
                  </a:extLst>
                </a:gridCol>
                <a:gridCol w="1346200">
                  <a:extLst>
                    <a:ext uri="{9D8B030D-6E8A-4147-A177-3AD203B41FA5}">
                      <a16:colId xmlns:a16="http://schemas.microsoft.com/office/drawing/2014/main" val="1802038262"/>
                    </a:ext>
                  </a:extLst>
                </a:gridCol>
                <a:gridCol w="2108200">
                  <a:extLst>
                    <a:ext uri="{9D8B030D-6E8A-4147-A177-3AD203B41FA5}">
                      <a16:colId xmlns:a16="http://schemas.microsoft.com/office/drawing/2014/main" val="3728506871"/>
                    </a:ext>
                  </a:extLst>
                </a:gridCol>
                <a:gridCol w="1663700">
                  <a:extLst>
                    <a:ext uri="{9D8B030D-6E8A-4147-A177-3AD203B41FA5}">
                      <a16:colId xmlns:a16="http://schemas.microsoft.com/office/drawing/2014/main" val="1939366776"/>
                    </a:ext>
                  </a:extLst>
                </a:gridCol>
                <a:gridCol w="1714500">
                  <a:extLst>
                    <a:ext uri="{9D8B030D-6E8A-4147-A177-3AD203B41FA5}">
                      <a16:colId xmlns:a16="http://schemas.microsoft.com/office/drawing/2014/main" val="894743510"/>
                    </a:ext>
                  </a:extLst>
                </a:gridCol>
                <a:gridCol w="1854200">
                  <a:extLst>
                    <a:ext uri="{9D8B030D-6E8A-4147-A177-3AD203B41FA5}">
                      <a16:colId xmlns:a16="http://schemas.microsoft.com/office/drawing/2014/main" val="788356781"/>
                    </a:ext>
                  </a:extLst>
                </a:gridCol>
                <a:gridCol w="2552700">
                  <a:extLst>
                    <a:ext uri="{9D8B030D-6E8A-4147-A177-3AD203B41FA5}">
                      <a16:colId xmlns:a16="http://schemas.microsoft.com/office/drawing/2014/main" val="1140486682"/>
                    </a:ext>
                  </a:extLst>
                </a:gridCol>
              </a:tblGrid>
              <a:tr h="1226820">
                <a:tc>
                  <a:txBody>
                    <a:bodyPr/>
                    <a:lstStyle/>
                    <a:p>
                      <a:pPr algn="l" fontAlgn="b"/>
                      <a:r>
                        <a:rPr lang="en-US" sz="1100" b="1" i="0" u="none" strike="noStrike" dirty="0">
                          <a:solidFill>
                            <a:srgbClr val="000000"/>
                          </a:solidFill>
                          <a:effectLst/>
                          <a:latin typeface="Calibri" panose="020F0502020204030204" pitchFamily="34"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dirty="0">
                          <a:solidFill>
                            <a:srgbClr val="FFD966"/>
                          </a:solidFill>
                          <a:effectLst/>
                          <a:latin typeface="Calibri" panose="020F0502020204030204" pitchFamily="34" charset="0"/>
                        </a:rPr>
                        <a:t>Subjects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dirty="0">
                          <a:solidFill>
                            <a:srgbClr val="FFD966"/>
                          </a:solidFill>
                          <a:effectLst/>
                          <a:latin typeface="Calibri" panose="020F0502020204030204" pitchFamily="34" charset="0"/>
                        </a:rPr>
                        <a:t>Females/Males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a:solidFill>
                            <a:srgbClr val="FFD966"/>
                          </a:solidFill>
                          <a:effectLst/>
                          <a:latin typeface="Calibri" panose="020F0502020204030204" pitchFamily="34" charset="0"/>
                        </a:rPr>
                        <a:t>Age         (yrs)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dirty="0">
                          <a:solidFill>
                            <a:srgbClr val="FFD966"/>
                          </a:solidFill>
                          <a:effectLst/>
                          <a:latin typeface="Calibri" panose="020F0502020204030204" pitchFamily="34" charset="0"/>
                        </a:rPr>
                        <a:t>Mass         (kg)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a:solidFill>
                            <a:srgbClr val="FFD966"/>
                          </a:solidFill>
                          <a:effectLst/>
                          <a:latin typeface="Calibri" panose="020F0502020204030204" pitchFamily="34" charset="0"/>
                        </a:rPr>
                        <a:t>Height         (m)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dirty="0">
                          <a:solidFill>
                            <a:srgbClr val="FFD966"/>
                          </a:solidFill>
                          <a:effectLst/>
                          <a:latin typeface="Calibri" panose="020F0502020204030204" pitchFamily="34" charset="0"/>
                        </a:rPr>
                        <a:t>Pref Walking Speed (m/s)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25606606"/>
                  </a:ext>
                </a:extLst>
              </a:tr>
              <a:tr h="178755">
                <a:tc>
                  <a:txBody>
                    <a:bodyPr/>
                    <a:lstStyle/>
                    <a:p>
                      <a:pPr algn="ctr" fontAlgn="b"/>
                      <a:r>
                        <a:rPr lang="en-US" sz="2400" b="1" i="0" u="none" strike="noStrike" dirty="0">
                          <a:solidFill>
                            <a:srgbClr val="FFD966"/>
                          </a:solidFill>
                          <a:effectLst/>
                          <a:latin typeface="Calibri" panose="020F0502020204030204" pitchFamily="34" charset="0"/>
                        </a:rPr>
                        <a:t>Sample mean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b"/>
                      <a:r>
                        <a:rPr lang="en-US" sz="2400" b="1" i="0" u="none" strike="noStrike" dirty="0">
                          <a:solidFill>
                            <a:srgbClr val="000000"/>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panose="020F0502020204030204" pitchFamily="34" charset="0"/>
                        </a:rPr>
                        <a:t>37.3 ± 12.3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panose="020F0502020204030204" pitchFamily="34" charset="0"/>
                        </a:rPr>
                        <a:t>65.6 ± 10.6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2400" b="1" i="0" u="none" strike="noStrike">
                          <a:solidFill>
                            <a:srgbClr val="000000"/>
                          </a:solidFill>
                          <a:effectLst/>
                          <a:latin typeface="Calibri" panose="020F0502020204030204" pitchFamily="34" charset="0"/>
                        </a:rPr>
                        <a:t>1.77 ± 0.107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panose="020F0502020204030204" pitchFamily="34" charset="0"/>
                        </a:rPr>
                        <a:t>1.24 ± 0.0408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8960878"/>
                  </a:ext>
                </a:extLst>
              </a:tr>
            </a:tbl>
          </a:graphicData>
        </a:graphic>
      </p:graphicFrame>
      <p:pic>
        <p:nvPicPr>
          <p:cNvPr id="57" name="Picture 56">
            <a:extLst>
              <a:ext uri="{FF2B5EF4-FFF2-40B4-BE49-F238E27FC236}">
                <a16:creationId xmlns:a16="http://schemas.microsoft.com/office/drawing/2014/main" id="{4A7ADF7B-6D67-4577-A9C2-10FC9FBA287A}"/>
              </a:ext>
            </a:extLst>
          </p:cNvPr>
          <p:cNvPicPr>
            <a:picLocks noChangeAspect="1"/>
          </p:cNvPicPr>
          <p:nvPr/>
        </p:nvPicPr>
        <p:blipFill>
          <a:blip r:embed="rId6"/>
          <a:stretch>
            <a:fillRect/>
          </a:stretch>
        </p:blipFill>
        <p:spPr>
          <a:xfrm>
            <a:off x="13478191" y="7010400"/>
            <a:ext cx="8510016" cy="6382512"/>
          </a:xfrm>
          <a:prstGeom prst="rect">
            <a:avLst/>
          </a:prstGeom>
        </p:spPr>
      </p:pic>
      <p:pic>
        <p:nvPicPr>
          <p:cNvPr id="2048" name="Picture 2047">
            <a:extLst>
              <a:ext uri="{FF2B5EF4-FFF2-40B4-BE49-F238E27FC236}">
                <a16:creationId xmlns:a16="http://schemas.microsoft.com/office/drawing/2014/main" id="{3F941DC3-D8F8-47C9-BA02-9EB3C54C3908}"/>
              </a:ext>
            </a:extLst>
          </p:cNvPr>
          <p:cNvPicPr>
            <a:picLocks noChangeAspect="1"/>
          </p:cNvPicPr>
          <p:nvPr/>
        </p:nvPicPr>
        <p:blipFill>
          <a:blip r:embed="rId7"/>
          <a:stretch>
            <a:fillRect/>
          </a:stretch>
        </p:blipFill>
        <p:spPr>
          <a:xfrm>
            <a:off x="22088830" y="7010400"/>
            <a:ext cx="8510015" cy="6382512"/>
          </a:xfrm>
          <a:prstGeom prst="rect">
            <a:avLst/>
          </a:prstGeom>
        </p:spPr>
      </p:pic>
      <p:pic>
        <p:nvPicPr>
          <p:cNvPr id="2049" name="Picture 2048">
            <a:extLst>
              <a:ext uri="{FF2B5EF4-FFF2-40B4-BE49-F238E27FC236}">
                <a16:creationId xmlns:a16="http://schemas.microsoft.com/office/drawing/2014/main" id="{33170C96-122A-4F4B-90D8-271D57710748}"/>
              </a:ext>
            </a:extLst>
          </p:cNvPr>
          <p:cNvPicPr>
            <a:picLocks noChangeAspect="1"/>
          </p:cNvPicPr>
          <p:nvPr/>
        </p:nvPicPr>
        <p:blipFill>
          <a:blip r:embed="rId8"/>
          <a:stretch>
            <a:fillRect/>
          </a:stretch>
        </p:blipFill>
        <p:spPr>
          <a:xfrm>
            <a:off x="13478191" y="16862964"/>
            <a:ext cx="8510016" cy="6382512"/>
          </a:xfrm>
          <a:prstGeom prst="rect">
            <a:avLst/>
          </a:prstGeom>
        </p:spPr>
      </p:pic>
      <p:pic>
        <p:nvPicPr>
          <p:cNvPr id="2050" name="Picture 2049">
            <a:extLst>
              <a:ext uri="{FF2B5EF4-FFF2-40B4-BE49-F238E27FC236}">
                <a16:creationId xmlns:a16="http://schemas.microsoft.com/office/drawing/2014/main" id="{FCB60E38-7F5D-4CE7-B3BA-F149948D6F81}"/>
              </a:ext>
            </a:extLst>
          </p:cNvPr>
          <p:cNvPicPr>
            <a:picLocks noChangeAspect="1"/>
          </p:cNvPicPr>
          <p:nvPr/>
        </p:nvPicPr>
        <p:blipFill>
          <a:blip r:embed="rId9"/>
          <a:stretch>
            <a:fillRect/>
          </a:stretch>
        </p:blipFill>
        <p:spPr>
          <a:xfrm>
            <a:off x="22086606" y="16879347"/>
            <a:ext cx="8510016" cy="6382512"/>
          </a:xfrm>
          <a:prstGeom prst="rect">
            <a:avLst/>
          </a:prstGeom>
        </p:spPr>
      </p:pic>
      <p:sp>
        <p:nvSpPr>
          <p:cNvPr id="2052" name="TextBox 2051">
            <a:extLst>
              <a:ext uri="{FF2B5EF4-FFF2-40B4-BE49-F238E27FC236}">
                <a16:creationId xmlns:a16="http://schemas.microsoft.com/office/drawing/2014/main" id="{78710CCD-43D5-4D3E-A812-D6C252B3F88E}"/>
              </a:ext>
            </a:extLst>
          </p:cNvPr>
          <p:cNvSpPr txBox="1"/>
          <p:nvPr/>
        </p:nvSpPr>
        <p:spPr>
          <a:xfrm>
            <a:off x="13478531" y="13874859"/>
            <a:ext cx="8467069" cy="1815882"/>
          </a:xfrm>
          <a:prstGeom prst="rect">
            <a:avLst/>
          </a:prstGeom>
          <a:noFill/>
        </p:spPr>
        <p:txBody>
          <a:bodyPr wrap="square" rtlCol="0">
            <a:spAutoFit/>
          </a:bodyPr>
          <a:lstStyle/>
          <a:p>
            <a:pPr algn="l"/>
            <a:r>
              <a:rPr lang="en-US" sz="2800" b="1" dirty="0">
                <a:latin typeface="+mj-lt"/>
              </a:rPr>
              <a:t>Figure 1: </a:t>
            </a:r>
            <a:r>
              <a:rPr lang="en-US" sz="2800" b="1" dirty="0"/>
              <a:t>Mean ± 1 SD for p</a:t>
            </a:r>
            <a:r>
              <a:rPr lang="en-US" sz="2800" b="1" dirty="0">
                <a:latin typeface="+mj-lt"/>
              </a:rPr>
              <a:t>rosthetic knee (blue) and intact knee (red). Significant Differences (p&lt;0.001) *** found between both limbs and at all speeds. </a:t>
            </a:r>
          </a:p>
        </p:txBody>
      </p:sp>
      <p:sp>
        <p:nvSpPr>
          <p:cNvPr id="178" name="TextBox 177">
            <a:extLst>
              <a:ext uri="{FF2B5EF4-FFF2-40B4-BE49-F238E27FC236}">
                <a16:creationId xmlns:a16="http://schemas.microsoft.com/office/drawing/2014/main" id="{ABBE650A-7181-44E5-9A49-0A3DCEE0738E}"/>
              </a:ext>
            </a:extLst>
          </p:cNvPr>
          <p:cNvSpPr txBox="1"/>
          <p:nvPr/>
        </p:nvSpPr>
        <p:spPr>
          <a:xfrm>
            <a:off x="22186584" y="13744176"/>
            <a:ext cx="8294369" cy="1815882"/>
          </a:xfrm>
          <a:prstGeom prst="rect">
            <a:avLst/>
          </a:prstGeom>
          <a:noFill/>
        </p:spPr>
        <p:txBody>
          <a:bodyPr wrap="square" rtlCol="0">
            <a:spAutoFit/>
          </a:bodyPr>
          <a:lstStyle/>
          <a:p>
            <a:pPr algn="l"/>
            <a:r>
              <a:rPr lang="en-US" sz="2800" b="1" dirty="0">
                <a:latin typeface="+mj-lt"/>
              </a:rPr>
              <a:t>Figure 2: </a:t>
            </a:r>
            <a:r>
              <a:rPr lang="en-US" sz="2800" b="1" dirty="0"/>
              <a:t>Mean ± 1 SD for prosthetic knee (blue) and intact knee (red). Significant Differences (p&lt;0.001) *** found between both limbs and at all speeds. </a:t>
            </a:r>
            <a:endParaRPr lang="en-US" sz="2800" b="1" dirty="0">
              <a:latin typeface="+mj-lt"/>
            </a:endParaRPr>
          </a:p>
        </p:txBody>
      </p:sp>
      <p:sp>
        <p:nvSpPr>
          <p:cNvPr id="206" name="TextBox 205">
            <a:extLst>
              <a:ext uri="{FF2B5EF4-FFF2-40B4-BE49-F238E27FC236}">
                <a16:creationId xmlns:a16="http://schemas.microsoft.com/office/drawing/2014/main" id="{C9B98A61-1532-4FB4-94B1-5C64427AE2D8}"/>
              </a:ext>
            </a:extLst>
          </p:cNvPr>
          <p:cNvSpPr txBox="1"/>
          <p:nvPr/>
        </p:nvSpPr>
        <p:spPr>
          <a:xfrm>
            <a:off x="13551220" y="23585092"/>
            <a:ext cx="8390028" cy="1384995"/>
          </a:xfrm>
          <a:prstGeom prst="rect">
            <a:avLst/>
          </a:prstGeom>
          <a:noFill/>
        </p:spPr>
        <p:txBody>
          <a:bodyPr wrap="square" rtlCol="0">
            <a:spAutoFit/>
          </a:bodyPr>
          <a:lstStyle/>
          <a:p>
            <a:pPr algn="just"/>
            <a:r>
              <a:rPr lang="en-US" sz="2800" b="1" dirty="0">
                <a:latin typeface="+mj-lt"/>
              </a:rPr>
              <a:t>Figure 3: </a:t>
            </a:r>
            <a:r>
              <a:rPr lang="en-US" sz="2800" b="1" dirty="0"/>
              <a:t>Mean ± 1 SD for prosthetic knee (blue) and intact knee (red). Significant Differences (p&lt;0.001) *** found between both limbs.</a:t>
            </a:r>
            <a:endParaRPr lang="en-US" sz="2800" b="1" dirty="0">
              <a:latin typeface="+mj-lt"/>
            </a:endParaRPr>
          </a:p>
        </p:txBody>
      </p:sp>
      <p:sp>
        <p:nvSpPr>
          <p:cNvPr id="207" name="TextBox 206">
            <a:extLst>
              <a:ext uri="{FF2B5EF4-FFF2-40B4-BE49-F238E27FC236}">
                <a16:creationId xmlns:a16="http://schemas.microsoft.com/office/drawing/2014/main" id="{DD0EA9CF-8B56-4A5C-8C96-A12572AD9747}"/>
              </a:ext>
            </a:extLst>
          </p:cNvPr>
          <p:cNvSpPr txBox="1"/>
          <p:nvPr/>
        </p:nvSpPr>
        <p:spPr>
          <a:xfrm>
            <a:off x="22116707" y="23585622"/>
            <a:ext cx="8203901" cy="1815882"/>
          </a:xfrm>
          <a:prstGeom prst="rect">
            <a:avLst/>
          </a:prstGeom>
          <a:noFill/>
        </p:spPr>
        <p:txBody>
          <a:bodyPr wrap="square" rtlCol="0">
            <a:spAutoFit/>
          </a:bodyPr>
          <a:lstStyle/>
          <a:p>
            <a:pPr algn="just"/>
            <a:r>
              <a:rPr lang="en-US" sz="2800" b="1" dirty="0">
                <a:latin typeface="+mj-lt"/>
              </a:rPr>
              <a:t>Figure 4: </a:t>
            </a:r>
            <a:r>
              <a:rPr lang="en-US" sz="2800" b="1" dirty="0"/>
              <a:t>Mean ± 1 SD for prosthetic knee (blue) and intact knee (red). Significant Differences (p&lt;0.001) *** found between both limbs and at all speeds. </a:t>
            </a:r>
            <a:endParaRPr lang="en-US" sz="2800" b="1" dirty="0">
              <a:latin typeface="+mj-lt"/>
            </a:endParaRPr>
          </a:p>
        </p:txBody>
      </p:sp>
      <p:sp>
        <p:nvSpPr>
          <p:cNvPr id="2060" name="Arrow: Down 2059">
            <a:extLst>
              <a:ext uri="{FF2B5EF4-FFF2-40B4-BE49-F238E27FC236}">
                <a16:creationId xmlns:a16="http://schemas.microsoft.com/office/drawing/2014/main" id="{BAA67D8C-1C3C-41F2-A7E8-1B87AFC376B8}"/>
              </a:ext>
            </a:extLst>
          </p:cNvPr>
          <p:cNvSpPr/>
          <p:nvPr/>
        </p:nvSpPr>
        <p:spPr bwMode="auto">
          <a:xfrm rot="2126725">
            <a:off x="35253564" y="21944343"/>
            <a:ext cx="484632" cy="1069267"/>
          </a:xfrm>
          <a:prstGeom prst="downArrow">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2053" name="Rectangle: Rounded Corners 2052">
            <a:extLst>
              <a:ext uri="{FF2B5EF4-FFF2-40B4-BE49-F238E27FC236}">
                <a16:creationId xmlns:a16="http://schemas.microsoft.com/office/drawing/2014/main" id="{F4B4E65E-8B7E-48E2-A51A-690236E9A9A7}"/>
              </a:ext>
            </a:extLst>
          </p:cNvPr>
          <p:cNvSpPr/>
          <p:nvPr/>
        </p:nvSpPr>
        <p:spPr bwMode="auto">
          <a:xfrm>
            <a:off x="35462849" y="20526726"/>
            <a:ext cx="2865751" cy="1336677"/>
          </a:xfrm>
          <a:prstGeom prst="roundRect">
            <a:avLst/>
          </a:prstGeom>
          <a:solidFill>
            <a:srgbClr val="FFCC1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r>
              <a:rPr lang="en-US" sz="3200" b="1" dirty="0">
                <a:solidFill>
                  <a:schemeClr val="bg1"/>
                </a:solidFill>
              </a:rPr>
              <a:t>Transtibial </a:t>
            </a:r>
          </a:p>
          <a:p>
            <a:pPr marL="0" marR="0" indent="0" algn="ctr" defTabSz="3187700" rtl="0" eaLnBrk="1" fontAlgn="base" latinLnBrk="0" hangingPunct="1">
              <a:lnSpc>
                <a:spcPct val="100000"/>
              </a:lnSpc>
              <a:spcBef>
                <a:spcPct val="0"/>
              </a:spcBef>
              <a:spcAft>
                <a:spcPct val="0"/>
              </a:spcAft>
              <a:buClrTx/>
              <a:buSzTx/>
              <a:buFontTx/>
              <a:buNone/>
              <a:tabLst/>
            </a:pPr>
            <a:r>
              <a:rPr lang="en-US" sz="3200" b="1" dirty="0">
                <a:solidFill>
                  <a:schemeClr val="bg1"/>
                </a:solidFill>
              </a:rPr>
              <a:t>Amputation</a:t>
            </a:r>
            <a:endParaRPr kumimoji="0" lang="en-US" sz="2000" b="1" i="0" u="none" strike="noStrike" cap="none" normalizeH="0" baseline="0" dirty="0">
              <a:ln>
                <a:noFill/>
              </a:ln>
              <a:solidFill>
                <a:schemeClr val="bg1"/>
              </a:solidFill>
              <a:effectLst/>
            </a:endParaRPr>
          </a:p>
        </p:txBody>
      </p:sp>
      <p:sp>
        <p:nvSpPr>
          <p:cNvPr id="2058" name="Arrow: Down 2057">
            <a:extLst>
              <a:ext uri="{FF2B5EF4-FFF2-40B4-BE49-F238E27FC236}">
                <a16:creationId xmlns:a16="http://schemas.microsoft.com/office/drawing/2014/main" id="{B46DD9EF-F6A4-4D9B-A93E-6CD630FA7563}"/>
              </a:ext>
            </a:extLst>
          </p:cNvPr>
          <p:cNvSpPr/>
          <p:nvPr/>
        </p:nvSpPr>
        <p:spPr bwMode="auto">
          <a:xfrm rot="1957912">
            <a:off x="33269218" y="24669156"/>
            <a:ext cx="484632" cy="1172333"/>
          </a:xfrm>
          <a:prstGeom prst="downArrow">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2066" name="Arrow: Right 2065">
            <a:extLst>
              <a:ext uri="{FF2B5EF4-FFF2-40B4-BE49-F238E27FC236}">
                <a16:creationId xmlns:a16="http://schemas.microsoft.com/office/drawing/2014/main" id="{F8CF8635-85F5-4473-9D02-CE32DFF499E1}"/>
              </a:ext>
            </a:extLst>
          </p:cNvPr>
          <p:cNvSpPr/>
          <p:nvPr/>
        </p:nvSpPr>
        <p:spPr bwMode="auto">
          <a:xfrm>
            <a:off x="34366200" y="26515070"/>
            <a:ext cx="1201925" cy="521565"/>
          </a:xfrm>
          <a:prstGeom prst="rightArrow">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2063" name="Rectangle: Rounded Corners 2062">
            <a:extLst>
              <a:ext uri="{FF2B5EF4-FFF2-40B4-BE49-F238E27FC236}">
                <a16:creationId xmlns:a16="http://schemas.microsoft.com/office/drawing/2014/main" id="{43297BFE-FC3A-4CA2-9F92-839F10968C0A}"/>
              </a:ext>
            </a:extLst>
          </p:cNvPr>
          <p:cNvSpPr/>
          <p:nvPr/>
        </p:nvSpPr>
        <p:spPr bwMode="auto">
          <a:xfrm>
            <a:off x="37977449" y="23146646"/>
            <a:ext cx="2865751" cy="1423117"/>
          </a:xfrm>
          <a:prstGeom prst="roundRect">
            <a:avLst/>
          </a:prstGeom>
          <a:solidFill>
            <a:srgbClr val="FFCC1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 Intact Limb</a:t>
            </a:r>
          </a:p>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Knee OA </a:t>
            </a:r>
          </a:p>
          <a:p>
            <a:pPr marL="0" marR="0" indent="0" algn="ctr" defTabSz="3187700" rtl="0" eaLnBrk="1" fontAlgn="base" latinLnBrk="0" hangingPunct="1">
              <a:lnSpc>
                <a:spcPct val="100000"/>
              </a:lnSpc>
              <a:spcBef>
                <a:spcPct val="0"/>
              </a:spcBef>
              <a:spcAft>
                <a:spcPct val="0"/>
              </a:spcAft>
              <a:buClrTx/>
              <a:buSzTx/>
              <a:buFontTx/>
              <a:buNone/>
              <a:tabLst/>
            </a:pPr>
            <a:r>
              <a:rPr lang="en-US" sz="3200" b="1" dirty="0">
                <a:solidFill>
                  <a:schemeClr val="bg1"/>
                </a:solidFill>
              </a:rPr>
              <a:t>Development</a:t>
            </a:r>
            <a:endParaRPr kumimoji="0" lang="en-US" sz="3200" b="1" i="0" u="none" strike="noStrike" cap="none" normalizeH="0" baseline="0" dirty="0">
              <a:ln>
                <a:noFill/>
              </a:ln>
              <a:solidFill>
                <a:schemeClr val="bg1"/>
              </a:solidFill>
              <a:effectLst/>
              <a:latin typeface="Arial" charset="0"/>
            </a:endParaRPr>
          </a:p>
        </p:txBody>
      </p:sp>
      <p:sp>
        <p:nvSpPr>
          <p:cNvPr id="208" name="Arrow: Right 207">
            <a:extLst>
              <a:ext uri="{FF2B5EF4-FFF2-40B4-BE49-F238E27FC236}">
                <a16:creationId xmlns:a16="http://schemas.microsoft.com/office/drawing/2014/main" id="{D82C6B61-DD80-448A-8912-211CE02ED613}"/>
              </a:ext>
            </a:extLst>
          </p:cNvPr>
          <p:cNvSpPr/>
          <p:nvPr/>
        </p:nvSpPr>
        <p:spPr bwMode="auto">
          <a:xfrm>
            <a:off x="36271200" y="23539481"/>
            <a:ext cx="1458843" cy="521565"/>
          </a:xfrm>
          <a:prstGeom prst="rightArrow">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2056" name="Rectangle: Rounded Corners 2055">
            <a:extLst>
              <a:ext uri="{FF2B5EF4-FFF2-40B4-BE49-F238E27FC236}">
                <a16:creationId xmlns:a16="http://schemas.microsoft.com/office/drawing/2014/main" id="{8F0C3975-56BB-452F-A608-EF3C2CE0D5E6}"/>
              </a:ext>
            </a:extLst>
          </p:cNvPr>
          <p:cNvSpPr/>
          <p:nvPr/>
        </p:nvSpPr>
        <p:spPr bwMode="auto">
          <a:xfrm>
            <a:off x="31236796" y="25952213"/>
            <a:ext cx="2865750" cy="1521458"/>
          </a:xfrm>
          <a:prstGeom prst="roundRect">
            <a:avLst/>
          </a:prstGeom>
          <a:solidFill>
            <a:srgbClr val="FFCC1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r>
              <a:rPr lang="en-US" sz="3200" b="1" dirty="0">
                <a:solidFill>
                  <a:schemeClr val="bg1"/>
                </a:solidFill>
              </a:rPr>
              <a:t>Corrected </a:t>
            </a:r>
          </a:p>
          <a:p>
            <a:pPr marL="0" marR="0" indent="0" algn="ctr" defTabSz="3187700" rtl="0" eaLnBrk="1" fontAlgn="base" latinLnBrk="0" hangingPunct="1">
              <a:lnSpc>
                <a:spcPct val="100000"/>
              </a:lnSpc>
              <a:spcBef>
                <a:spcPct val="0"/>
              </a:spcBef>
              <a:spcAft>
                <a:spcPct val="0"/>
              </a:spcAft>
              <a:buClrTx/>
              <a:buSzTx/>
              <a:buFontTx/>
              <a:buNone/>
              <a:tabLst/>
            </a:pPr>
            <a:r>
              <a:rPr lang="en-US" sz="3200" b="1" dirty="0">
                <a:solidFill>
                  <a:schemeClr val="bg1"/>
                </a:solidFill>
              </a:rPr>
              <a:t>Knee </a:t>
            </a:r>
          </a:p>
          <a:p>
            <a:pPr marL="0" marR="0" indent="0" algn="ctr" defTabSz="3187700" rtl="0" eaLnBrk="1" fontAlgn="base" latinLnBrk="0" hangingPunct="1">
              <a:lnSpc>
                <a:spcPct val="100000"/>
              </a:lnSpc>
              <a:spcBef>
                <a:spcPct val="0"/>
              </a:spcBef>
              <a:spcAft>
                <a:spcPct val="0"/>
              </a:spcAft>
              <a:buClrTx/>
              <a:buSzTx/>
              <a:buFontTx/>
              <a:buNone/>
              <a:tabLst/>
            </a:pPr>
            <a:r>
              <a:rPr lang="en-US" sz="3200" b="1" dirty="0">
                <a:solidFill>
                  <a:schemeClr val="bg1"/>
                </a:solidFill>
              </a:rPr>
              <a:t>Loading </a:t>
            </a:r>
            <a:endParaRPr kumimoji="0" lang="en-US" sz="3200" b="1" i="0" u="none" strike="noStrike" cap="none" normalizeH="0" baseline="0" dirty="0">
              <a:ln>
                <a:noFill/>
              </a:ln>
              <a:solidFill>
                <a:schemeClr val="bg1"/>
              </a:solidFill>
              <a:effectLst/>
            </a:endParaRPr>
          </a:p>
        </p:txBody>
      </p:sp>
      <p:sp>
        <p:nvSpPr>
          <p:cNvPr id="2065" name="Rectangle: Rounded Corners 2064">
            <a:extLst>
              <a:ext uri="{FF2B5EF4-FFF2-40B4-BE49-F238E27FC236}">
                <a16:creationId xmlns:a16="http://schemas.microsoft.com/office/drawing/2014/main" id="{6B4318CF-B4A1-462E-81E7-E1DE03BAEC62}"/>
              </a:ext>
            </a:extLst>
          </p:cNvPr>
          <p:cNvSpPr/>
          <p:nvPr/>
        </p:nvSpPr>
        <p:spPr bwMode="auto">
          <a:xfrm>
            <a:off x="40263449" y="25982702"/>
            <a:ext cx="2865751" cy="1561735"/>
          </a:xfrm>
          <a:prstGeom prst="roundRect">
            <a:avLst/>
          </a:prstGeom>
          <a:solidFill>
            <a:srgbClr val="FFCC1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Promote </a:t>
            </a:r>
          </a:p>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Quality of </a:t>
            </a:r>
          </a:p>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Life</a:t>
            </a:r>
          </a:p>
        </p:txBody>
      </p:sp>
      <p:sp>
        <p:nvSpPr>
          <p:cNvPr id="209" name="Arrow: Right 208">
            <a:extLst>
              <a:ext uri="{FF2B5EF4-FFF2-40B4-BE49-F238E27FC236}">
                <a16:creationId xmlns:a16="http://schemas.microsoft.com/office/drawing/2014/main" id="{5EB6F0A1-E34D-4517-AD40-480758AD7499}"/>
              </a:ext>
            </a:extLst>
          </p:cNvPr>
          <p:cNvSpPr/>
          <p:nvPr/>
        </p:nvSpPr>
        <p:spPr bwMode="auto">
          <a:xfrm>
            <a:off x="38938200" y="26459125"/>
            <a:ext cx="1143000" cy="521565"/>
          </a:xfrm>
          <a:prstGeom prst="rightArrow">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2064" name="Rectangle: Rounded Corners 2063">
            <a:extLst>
              <a:ext uri="{FF2B5EF4-FFF2-40B4-BE49-F238E27FC236}">
                <a16:creationId xmlns:a16="http://schemas.microsoft.com/office/drawing/2014/main" id="{B114A910-60A0-4B2E-952F-C1E6AF96E044}"/>
              </a:ext>
            </a:extLst>
          </p:cNvPr>
          <p:cNvSpPr/>
          <p:nvPr/>
        </p:nvSpPr>
        <p:spPr bwMode="auto">
          <a:xfrm>
            <a:off x="35750122" y="25904141"/>
            <a:ext cx="2865751" cy="1561734"/>
          </a:xfrm>
          <a:prstGeom prst="roundRect">
            <a:avLst/>
          </a:prstGeom>
          <a:solidFill>
            <a:srgbClr val="FFCC1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Intact Limb</a:t>
            </a:r>
          </a:p>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 Knee OA </a:t>
            </a:r>
          </a:p>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Prevention</a:t>
            </a:r>
          </a:p>
        </p:txBody>
      </p:sp>
      <p:sp>
        <p:nvSpPr>
          <p:cNvPr id="2067" name="Multiplication Sign 2066">
            <a:extLst>
              <a:ext uri="{FF2B5EF4-FFF2-40B4-BE49-F238E27FC236}">
                <a16:creationId xmlns:a16="http://schemas.microsoft.com/office/drawing/2014/main" id="{B291CC71-3F0C-42AB-AFCD-73F0D1A40A64}"/>
              </a:ext>
            </a:extLst>
          </p:cNvPr>
          <p:cNvSpPr/>
          <p:nvPr/>
        </p:nvSpPr>
        <p:spPr bwMode="auto">
          <a:xfrm>
            <a:off x="36103580" y="22308123"/>
            <a:ext cx="1706839" cy="2984280"/>
          </a:xfrm>
          <a:prstGeom prst="mathMultiply">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endParaRPr kumimoji="0" lang="en-US" sz="63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A151DCB-10C5-4FDB-80BA-CCB7E9335F64}"/>
              </a:ext>
            </a:extLst>
          </p:cNvPr>
          <p:cNvSpPr txBox="1"/>
          <p:nvPr/>
        </p:nvSpPr>
        <p:spPr>
          <a:xfrm>
            <a:off x="13533673" y="26037600"/>
            <a:ext cx="16636952" cy="5509200"/>
          </a:xfrm>
          <a:prstGeom prst="rect">
            <a:avLst/>
          </a:prstGeom>
          <a:noFill/>
        </p:spPr>
        <p:txBody>
          <a:bodyPr wrap="square" rtlCol="0">
            <a:spAutoFit/>
          </a:bodyPr>
          <a:lstStyle/>
          <a:p>
            <a:pPr marL="457200" indent="-457200" algn="l">
              <a:buFont typeface="Arial" panose="020B0604020202020204" pitchFamily="34" charset="0"/>
              <a:buChar char="•"/>
            </a:pPr>
            <a:endParaRPr lang="en-US" sz="2800" b="1" dirty="0"/>
          </a:p>
          <a:p>
            <a:pPr marL="457200" indent="-457200" algn="l">
              <a:buFont typeface="Arial" panose="020B0604020202020204" pitchFamily="34" charset="0"/>
              <a:buChar char="•"/>
            </a:pPr>
            <a:r>
              <a:rPr lang="en-US" sz="2800" b="1" dirty="0"/>
              <a:t>Our hypotheses about greater knee loading for both peak and cumulative knee loads for the intact limb compared to the prosthetic limb were supported by the data</a:t>
            </a:r>
          </a:p>
          <a:p>
            <a:pPr marL="457200" indent="-457200" algn="l">
              <a:buFont typeface="Arial" panose="020B0604020202020204" pitchFamily="34" charset="0"/>
              <a:buChar char="•"/>
            </a:pPr>
            <a:endParaRPr lang="en-US" sz="2800" b="1" dirty="0"/>
          </a:p>
          <a:p>
            <a:pPr marL="457200" indent="-457200" algn="just">
              <a:buFont typeface="Arial" panose="020B0604020202020204" pitchFamily="34" charset="0"/>
              <a:buChar char="•"/>
            </a:pPr>
            <a:r>
              <a:rPr lang="en-US" sz="2800" b="1" dirty="0">
                <a:ea typeface="Calibri" panose="020F0502020204030204" pitchFamily="34" charset="0"/>
                <a:cs typeface="Calibri" panose="020F0502020204030204" pitchFamily="34" charset="0"/>
              </a:rPr>
              <a:t>Intact limb had significantly greater peak knee loads and significantly greater knee impulses across all speeds compared to the prosthetic limb except for the lateral impulse’s speed (Figures 1-4)</a:t>
            </a:r>
          </a:p>
          <a:p>
            <a:pPr marL="457200" indent="-457200" algn="just">
              <a:buFont typeface="Arial" panose="020B0604020202020204" pitchFamily="34" charset="0"/>
              <a:buChar char="•"/>
            </a:pPr>
            <a:endParaRPr lang="en-US" sz="2800" b="1" dirty="0">
              <a:ea typeface="Calibri" panose="020F0502020204030204" pitchFamily="34" charset="0"/>
              <a:cs typeface="Calibri" panose="020F0502020204030204" pitchFamily="34" charset="0"/>
            </a:endParaRPr>
          </a:p>
          <a:p>
            <a:pPr marL="978287" lvl="1" indent="-457200" algn="just">
              <a:buFont typeface="Arial" panose="020B0604020202020204" pitchFamily="34" charset="0"/>
              <a:buChar char="•"/>
            </a:pPr>
            <a:r>
              <a:rPr lang="en-US" sz="2800" dirty="0">
                <a:ea typeface="Calibri" panose="020F0502020204030204" pitchFamily="34" charset="0"/>
                <a:cs typeface="Calibri" panose="020F0502020204030204" pitchFamily="34" charset="0"/>
              </a:rPr>
              <a:t>Supported by asymmetries in walking in people with unilateral amputation utilizing prostheses </a:t>
            </a:r>
            <a:r>
              <a:rPr lang="en-US" sz="2800" dirty="0"/>
              <a:t>(2)</a:t>
            </a:r>
            <a:r>
              <a:rPr lang="en-US" sz="2800" dirty="0">
                <a:ea typeface="Calibri" panose="020F0502020204030204" pitchFamily="34" charset="0"/>
                <a:cs typeface="Calibri" panose="020F0502020204030204" pitchFamily="34" charset="0"/>
              </a:rPr>
              <a:t> </a:t>
            </a:r>
          </a:p>
          <a:p>
            <a:pPr marL="457200" indent="-457200" algn="l">
              <a:buFont typeface="Arial" panose="020B0604020202020204" pitchFamily="34" charset="0"/>
              <a:buChar char="•"/>
            </a:pPr>
            <a:endParaRPr lang="en-US" sz="2800" b="1" dirty="0"/>
          </a:p>
          <a:p>
            <a:pPr algn="l"/>
            <a:endParaRPr lang="en-US" dirty="0"/>
          </a:p>
        </p:txBody>
      </p:sp>
      <p:sp>
        <p:nvSpPr>
          <p:cNvPr id="2055" name="Rectangle: Rounded Corners 2054">
            <a:extLst>
              <a:ext uri="{FF2B5EF4-FFF2-40B4-BE49-F238E27FC236}">
                <a16:creationId xmlns:a16="http://schemas.microsoft.com/office/drawing/2014/main" id="{FEF45C1F-E2DE-4A4D-B35D-2D0306AE77C0}"/>
              </a:ext>
            </a:extLst>
          </p:cNvPr>
          <p:cNvSpPr/>
          <p:nvPr/>
        </p:nvSpPr>
        <p:spPr bwMode="auto">
          <a:xfrm>
            <a:off x="33070800" y="23070446"/>
            <a:ext cx="2865750" cy="1423117"/>
          </a:xfrm>
          <a:prstGeom prst="roundRect">
            <a:avLst/>
          </a:prstGeom>
          <a:solidFill>
            <a:srgbClr val="FFCC1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Asymmetric </a:t>
            </a:r>
          </a:p>
          <a:p>
            <a:pPr defTabSz="3187700"/>
            <a:r>
              <a:rPr kumimoji="0" lang="en-US" sz="3200" b="1" i="0" u="none" strike="noStrike" cap="none" normalizeH="0" baseline="0" dirty="0">
                <a:ln>
                  <a:noFill/>
                </a:ln>
                <a:solidFill>
                  <a:schemeClr val="bg1"/>
                </a:solidFill>
                <a:effectLst/>
                <a:latin typeface="Arial" charset="0"/>
              </a:rPr>
              <a:t>Knee </a:t>
            </a:r>
            <a:endParaRPr lang="en-US" sz="3200" b="1" dirty="0">
              <a:solidFill>
                <a:schemeClr val="bg1"/>
              </a:solidFill>
            </a:endParaRPr>
          </a:p>
          <a:p>
            <a:pPr marL="0" marR="0" indent="0" algn="ctr" defTabSz="31877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Arial" charset="0"/>
              </a:rPr>
              <a:t>Loading</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3187700" rtl="0" eaLnBrk="1" fontAlgn="base" latinLnBrk="0" hangingPunct="1">
          <a:lnSpc>
            <a:spcPct val="100000"/>
          </a:lnSpc>
          <a:spcBef>
            <a:spcPct val="0"/>
          </a:spcBef>
          <a:spcAft>
            <a:spcPct val="0"/>
          </a:spcAft>
          <a:buClrTx/>
          <a:buSzTx/>
          <a:buFontTx/>
          <a:buNone/>
          <a:tabLst/>
          <a:defRPr kumimoji="0" lang="en-US" sz="6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3187700" rtl="0" eaLnBrk="1" fontAlgn="base" latinLnBrk="0" hangingPunct="1">
          <a:lnSpc>
            <a:spcPct val="100000"/>
          </a:lnSpc>
          <a:spcBef>
            <a:spcPct val="0"/>
          </a:spcBef>
          <a:spcAft>
            <a:spcPct val="0"/>
          </a:spcAft>
          <a:buClrTx/>
          <a:buSzTx/>
          <a:buFontTx/>
          <a:buNone/>
          <a:tabLst/>
          <a:defRPr kumimoji="0" lang="en-US" sz="6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5F7E220F62A043A6EC1A0194269569" ma:contentTypeVersion="13" ma:contentTypeDescription="Create a new document." ma:contentTypeScope="" ma:versionID="6886e17bd62849477301cb4cab886c81">
  <xsd:schema xmlns:xsd="http://www.w3.org/2001/XMLSchema" xmlns:xs="http://www.w3.org/2001/XMLSchema" xmlns:p="http://schemas.microsoft.com/office/2006/metadata/properties" xmlns:ns3="be83528e-80da-44ca-a819-8a18f4c4ec7d" xmlns:ns4="25de60ec-a94e-474c-b52c-fe497e6602b1" targetNamespace="http://schemas.microsoft.com/office/2006/metadata/properties" ma:root="true" ma:fieldsID="44351d4c96345a0840f497c8d26422ea" ns3:_="" ns4:_="">
    <xsd:import namespace="be83528e-80da-44ca-a819-8a18f4c4ec7d"/>
    <xsd:import namespace="25de60ec-a94e-474c-b52c-fe497e6602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3528e-80da-44ca-a819-8a18f4c4e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de60ec-a94e-474c-b52c-fe497e6602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BD3199-02CF-48F3-8C4F-2B008138461D}">
  <ds:schemaRefs>
    <ds:schemaRef ds:uri="http://schemas.microsoft.com/sharepoint/v3/contenttype/forms"/>
  </ds:schemaRefs>
</ds:datastoreItem>
</file>

<file path=customXml/itemProps2.xml><?xml version="1.0" encoding="utf-8"?>
<ds:datastoreItem xmlns:ds="http://schemas.openxmlformats.org/officeDocument/2006/customXml" ds:itemID="{BA8A1690-1041-4EF8-9CC8-5EE5DDF34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3528e-80da-44ca-a819-8a18f4c4ec7d"/>
    <ds:schemaRef ds:uri="25de60ec-a94e-474c-b52c-fe497e660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593898-2E54-4345-BA82-A943478845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19906</TotalTime>
  <Words>1222</Words>
  <Application>Microsoft Office PowerPoint</Application>
  <PresentationFormat>Custom</PresentationFormat>
  <Paragraphs>129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Times</vt:lpstr>
      <vt:lpstr>Times New Roman</vt:lpstr>
      <vt:lpstr>Default Design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EltonC</dc:creator>
  <cp:lastModifiedBy>Wedge, Ryan Douglas</cp:lastModifiedBy>
  <cp:revision>595</cp:revision>
  <cp:lastPrinted>2018-02-20T16:34:53Z</cp:lastPrinted>
  <dcterms:created xsi:type="dcterms:W3CDTF">2016-10-12T13:43:25Z</dcterms:created>
  <dcterms:modified xsi:type="dcterms:W3CDTF">2020-04-01T11:32:14Z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0x010100FD5F7E220F62A043A6EC1A0194269569</vt:lpwstr>
  </property>
</Properties>
</file>